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755" r:id="rId1"/>
    <p:sldMasterId id="2147483776" r:id="rId2"/>
  </p:sldMasterIdLst>
  <p:notesMasterIdLst>
    <p:notesMasterId r:id="rId20"/>
  </p:notesMasterIdLst>
  <p:sldIdLst>
    <p:sldId id="256" r:id="rId3"/>
    <p:sldId id="759" r:id="rId4"/>
    <p:sldId id="760" r:id="rId5"/>
    <p:sldId id="761" r:id="rId6"/>
    <p:sldId id="763" r:id="rId7"/>
    <p:sldId id="764" r:id="rId8"/>
    <p:sldId id="773" r:id="rId9"/>
    <p:sldId id="776" r:id="rId10"/>
    <p:sldId id="345" r:id="rId11"/>
    <p:sldId id="777" r:id="rId12"/>
    <p:sldId id="781" r:id="rId13"/>
    <p:sldId id="528" r:id="rId14"/>
    <p:sldId id="263" r:id="rId15"/>
    <p:sldId id="260" r:id="rId16"/>
    <p:sldId id="258" r:id="rId17"/>
    <p:sldId id="264" r:id="rId18"/>
    <p:sldId id="262" r:id="rId19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Gill Sans MT" panose="020B0502020104020203" pitchFamily="34" charset="0"/>
      <p:regular r:id="rId25"/>
      <p:bold r:id="rId26"/>
      <p:italic r:id="rId27"/>
      <p:boldItalic r:id="rId28"/>
    </p:embeddedFont>
    <p:embeddedFont>
      <p:font typeface="Ubuntu Mono" panose="020B0509030602030204" pitchFamily="49" charset="0"/>
      <p:regular r:id="rId29"/>
      <p:bold r:id="rId30"/>
      <p:italic r:id="rId31"/>
      <p:boldItalic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pos="3861">
          <p15:clr>
            <a:srgbClr val="9AA0A6"/>
          </p15:clr>
        </p15:guide>
        <p15:guide id="2" orient="horz" pos="162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B9AB168-18C6-4F92-9166-7BFF5B30294C}">
  <a:tblStyle styleId="{CB9AB168-18C6-4F92-9166-7BFF5B30294C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69012ECD-51FC-41F1-AA8D-1B2483CD663E}" styleName="Light Style 2 - Accent 1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</a:tcStyle>
    </a:band1H>
    <a:band1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1V>
    <a:band2V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1"/>
        </a:fillRef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71" autoAdjust="0"/>
    <p:restoredTop sz="82389" autoAdjust="0"/>
  </p:normalViewPr>
  <p:slideViewPr>
    <p:cSldViewPr snapToGrid="0">
      <p:cViewPr varScale="1">
        <p:scale>
          <a:sx n="69" d="100"/>
          <a:sy n="69" d="100"/>
        </p:scale>
        <p:origin x="1116" y="42"/>
      </p:cViewPr>
      <p:guideLst>
        <p:guide pos="3861"/>
        <p:guide orient="horz" pos="162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font" Target="fonts/font6.fntdata"/><Relationship Id="rId3" Type="http://schemas.openxmlformats.org/officeDocument/2006/relationships/slide" Target="slides/slide1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31" Type="http://schemas.openxmlformats.org/officeDocument/2006/relationships/font" Target="fonts/font11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6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hyperlink" Target="https://github.com/georgetown-analytics/XBUS-400.04.Data_Visualization" TargetMode="External"/><Relationship Id="rId4" Type="http://schemas.openxmlformats.org/officeDocument/2006/relationships/image" Target="../media/image7.pn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svg"/><Relationship Id="rId1" Type="http://schemas.openxmlformats.org/officeDocument/2006/relationships/image" Target="../media/image5.png"/><Relationship Id="rId4" Type="http://schemas.openxmlformats.org/officeDocument/2006/relationships/hyperlink" Target="https://github.com/georgetown-analytics/XBUS-400.04.Data_Visualization" TargetMode="Externa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2134692-8609-4A3C-BED2-A1905EAE09FF}" type="doc">
      <dgm:prSet loTypeId="urn:microsoft.com/office/officeart/2018/5/layout/CenteredIconLabelDescriptionList" loCatId="icon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DF95770E-59F1-490F-A3C8-9C071224A15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Canvas</a:t>
          </a:r>
        </a:p>
      </dgm:t>
    </dgm:pt>
    <dgm:pt modelId="{38CDF204-D7A5-4436-8EAD-D95A702AACF2}" type="parTrans" cxnId="{12B5B197-D18E-4B4C-B490-5BB20C5097E6}">
      <dgm:prSet/>
      <dgm:spPr/>
      <dgm:t>
        <a:bodyPr/>
        <a:lstStyle/>
        <a:p>
          <a:endParaRPr lang="en-US"/>
        </a:p>
      </dgm:t>
    </dgm:pt>
    <dgm:pt modelId="{F607B57D-CD52-465E-8F3A-B7D0CC8A42E1}" type="sibTrans" cxnId="{12B5B197-D18E-4B4C-B490-5BB20C5097E6}">
      <dgm:prSet/>
      <dgm:spPr/>
      <dgm:t>
        <a:bodyPr/>
        <a:lstStyle/>
        <a:p>
          <a:endParaRPr lang="en-US"/>
        </a:p>
      </dgm:t>
    </dgm:pt>
    <dgm:pt modelId="{39A1C70B-D89E-4901-BEEA-A949F462962C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PowerPoint slides</a:t>
          </a:r>
          <a:endParaRPr lang="en-US"/>
        </a:p>
      </dgm:t>
    </dgm:pt>
    <dgm:pt modelId="{FC69B70B-C751-4223-ACCC-C5451921F7FD}" type="parTrans" cxnId="{916D6114-D874-420C-8B90-D5C9B4659074}">
      <dgm:prSet/>
      <dgm:spPr/>
      <dgm:t>
        <a:bodyPr/>
        <a:lstStyle/>
        <a:p>
          <a:endParaRPr lang="en-US"/>
        </a:p>
      </dgm:t>
    </dgm:pt>
    <dgm:pt modelId="{A71B438C-6FE6-4303-A439-09E7B766627E}" type="sibTrans" cxnId="{916D6114-D874-420C-8B90-D5C9B4659074}">
      <dgm:prSet/>
      <dgm:spPr/>
      <dgm:t>
        <a:bodyPr/>
        <a:lstStyle/>
        <a:p>
          <a:endParaRPr lang="en-US"/>
        </a:p>
      </dgm:t>
    </dgm:pt>
    <dgm:pt modelId="{2643D476-8FC8-4503-B0BA-A1DBB12C0177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Syllabus</a:t>
          </a:r>
          <a:endParaRPr lang="en-US"/>
        </a:p>
      </dgm:t>
    </dgm:pt>
    <dgm:pt modelId="{C00AD78A-200B-4CC1-81C1-7BB1980531B4}" type="parTrans" cxnId="{1A9EBD11-8A84-4E40-88BC-F234737E9431}">
      <dgm:prSet/>
      <dgm:spPr/>
      <dgm:t>
        <a:bodyPr/>
        <a:lstStyle/>
        <a:p>
          <a:endParaRPr lang="en-US"/>
        </a:p>
      </dgm:t>
    </dgm:pt>
    <dgm:pt modelId="{105C7D6B-C93C-45CD-8AB1-BF2EA8FA5E44}" type="sibTrans" cxnId="{1A9EBD11-8A84-4E40-88BC-F234737E9431}">
      <dgm:prSet/>
      <dgm:spPr/>
      <dgm:t>
        <a:bodyPr/>
        <a:lstStyle/>
        <a:p>
          <a:endParaRPr lang="en-US"/>
        </a:p>
      </dgm:t>
    </dgm:pt>
    <dgm:pt modelId="{37AE386D-D13C-42FD-A0D0-644A2EB46DA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/>
            <a:t>Homework</a:t>
          </a:r>
        </a:p>
        <a:p>
          <a:pPr>
            <a:lnSpc>
              <a:spcPct val="100000"/>
            </a:lnSpc>
          </a:pPr>
          <a:r>
            <a:rPr lang="en-US" baseline="0" dirty="0"/>
            <a:t>Additional Resources</a:t>
          </a:r>
          <a:endParaRPr lang="en-US" dirty="0"/>
        </a:p>
      </dgm:t>
    </dgm:pt>
    <dgm:pt modelId="{0F019B14-999D-4CB0-9C5F-5638160115F1}" type="parTrans" cxnId="{1EA24A0E-CC83-4489-AF4D-CCA78A7EDDF0}">
      <dgm:prSet/>
      <dgm:spPr/>
      <dgm:t>
        <a:bodyPr/>
        <a:lstStyle/>
        <a:p>
          <a:endParaRPr lang="en-US"/>
        </a:p>
      </dgm:t>
    </dgm:pt>
    <dgm:pt modelId="{4CE4688D-AA61-42EC-8CB5-01CAC534B181}" type="sibTrans" cxnId="{1EA24A0E-CC83-4489-AF4D-CCA78A7EDDF0}">
      <dgm:prSet/>
      <dgm:spPr/>
      <dgm:t>
        <a:bodyPr/>
        <a:lstStyle/>
        <a:p>
          <a:endParaRPr lang="en-US"/>
        </a:p>
      </dgm:t>
    </dgm:pt>
    <dgm:pt modelId="{DE734160-BBDD-4767-8F15-6F989269F758}">
      <dgm:prSet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en-US"/>
            <a:t>GitHub repository</a:t>
          </a:r>
        </a:p>
      </dgm:t>
    </dgm:pt>
    <dgm:pt modelId="{AB252120-2D3F-47B9-8D1C-C1B57ED4E6FB}" type="parTrans" cxnId="{D255E949-9446-43CC-AFA2-4B3D57A2FBC7}">
      <dgm:prSet/>
      <dgm:spPr/>
      <dgm:t>
        <a:bodyPr/>
        <a:lstStyle/>
        <a:p>
          <a:endParaRPr lang="en-US"/>
        </a:p>
      </dgm:t>
    </dgm:pt>
    <dgm:pt modelId="{A8886F6A-5F2C-4D8B-940B-AA478E9AEEE6}" type="sibTrans" cxnId="{D255E949-9446-43CC-AFA2-4B3D57A2FBC7}">
      <dgm:prSet/>
      <dgm:spPr/>
      <dgm:t>
        <a:bodyPr/>
        <a:lstStyle/>
        <a:p>
          <a:endParaRPr lang="en-US"/>
        </a:p>
      </dgm:t>
    </dgm:pt>
    <dgm:pt modelId="{EBAB7079-CD99-47D1-B224-76F5B0BD882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>
              <a:hlinkClick xmlns:r="http://schemas.openxmlformats.org/officeDocument/2006/relationships" r:id="rId1"/>
            </a:rPr>
            <a:t>Course repository</a:t>
          </a:r>
          <a:endParaRPr lang="en-US" dirty="0"/>
        </a:p>
      </dgm:t>
    </dgm:pt>
    <dgm:pt modelId="{379E20A3-1B21-418D-B723-6FA3D4529030}" type="parTrans" cxnId="{AFE9E701-A29E-4AED-9665-4CB289672B40}">
      <dgm:prSet/>
      <dgm:spPr/>
      <dgm:t>
        <a:bodyPr/>
        <a:lstStyle/>
        <a:p>
          <a:endParaRPr lang="en-US"/>
        </a:p>
      </dgm:t>
    </dgm:pt>
    <dgm:pt modelId="{E708D949-212B-46E2-8B04-339D982115BE}" type="sibTrans" cxnId="{AFE9E701-A29E-4AED-9665-4CB289672B40}">
      <dgm:prSet/>
      <dgm:spPr/>
      <dgm:t>
        <a:bodyPr/>
        <a:lstStyle/>
        <a:p>
          <a:endParaRPr lang="en-US"/>
        </a:p>
      </dgm:t>
    </dgm:pt>
    <dgm:pt modelId="{EE79EEED-6077-44B2-B9C3-904312D2CCA5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 dirty="0"/>
            <a:t>Datasets</a:t>
          </a:r>
          <a:endParaRPr lang="en-US" dirty="0"/>
        </a:p>
      </dgm:t>
    </dgm:pt>
    <dgm:pt modelId="{D8C5B9B2-B3E8-45CE-93EA-068C6F954FE8}" type="parTrans" cxnId="{84467A37-D9F0-4E38-95F1-4A67B9CFF299}">
      <dgm:prSet/>
      <dgm:spPr/>
      <dgm:t>
        <a:bodyPr/>
        <a:lstStyle/>
        <a:p>
          <a:endParaRPr lang="en-US"/>
        </a:p>
      </dgm:t>
    </dgm:pt>
    <dgm:pt modelId="{65DA5435-D309-437E-B44D-D50FBA43A95F}" type="sibTrans" cxnId="{84467A37-D9F0-4E38-95F1-4A67B9CFF299}">
      <dgm:prSet/>
      <dgm:spPr/>
      <dgm:t>
        <a:bodyPr/>
        <a:lstStyle/>
        <a:p>
          <a:endParaRPr lang="en-US"/>
        </a:p>
      </dgm:t>
    </dgm:pt>
    <dgm:pt modelId="{3E238BFA-B2C9-43CD-B336-34FFC78D560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Jupyter notebooks</a:t>
          </a:r>
          <a:endParaRPr lang="en-US"/>
        </a:p>
      </dgm:t>
    </dgm:pt>
    <dgm:pt modelId="{4D89EB82-6731-483E-B73D-9F1B37504FDB}" type="parTrans" cxnId="{B1E99440-1718-4BE2-930F-447873911998}">
      <dgm:prSet/>
      <dgm:spPr/>
      <dgm:t>
        <a:bodyPr/>
        <a:lstStyle/>
        <a:p>
          <a:endParaRPr lang="en-US"/>
        </a:p>
      </dgm:t>
    </dgm:pt>
    <dgm:pt modelId="{653ECCBF-3EBE-44D0-B9F3-5C4E4C3FAC25}" type="sibTrans" cxnId="{B1E99440-1718-4BE2-930F-447873911998}">
      <dgm:prSet/>
      <dgm:spPr/>
      <dgm:t>
        <a:bodyPr/>
        <a:lstStyle/>
        <a:p>
          <a:endParaRPr lang="en-US"/>
        </a:p>
      </dgm:t>
    </dgm:pt>
    <dgm:pt modelId="{0CC59185-5CF1-43B8-9AEE-4395BC528D76}">
      <dgm:prSet/>
      <dgm:spPr/>
      <dgm:t>
        <a:bodyPr/>
        <a:lstStyle/>
        <a:p>
          <a:pPr>
            <a:lnSpc>
              <a:spcPct val="100000"/>
            </a:lnSpc>
          </a:pPr>
          <a:r>
            <a:rPr lang="en-US" baseline="0"/>
            <a:t>Python packages</a:t>
          </a:r>
          <a:endParaRPr lang="en-US"/>
        </a:p>
      </dgm:t>
    </dgm:pt>
    <dgm:pt modelId="{9DBCAB3B-3E37-4EE4-81E6-E603FD76A146}" type="parTrans" cxnId="{936C51BA-C2E5-4FF9-9B33-8A6E27C63432}">
      <dgm:prSet/>
      <dgm:spPr/>
      <dgm:t>
        <a:bodyPr/>
        <a:lstStyle/>
        <a:p>
          <a:endParaRPr lang="en-US"/>
        </a:p>
      </dgm:t>
    </dgm:pt>
    <dgm:pt modelId="{8352C849-639D-4782-9FAE-981BFDE2B88E}" type="sibTrans" cxnId="{936C51BA-C2E5-4FF9-9B33-8A6E27C63432}">
      <dgm:prSet/>
      <dgm:spPr/>
      <dgm:t>
        <a:bodyPr/>
        <a:lstStyle/>
        <a:p>
          <a:endParaRPr lang="en-US"/>
        </a:p>
      </dgm:t>
    </dgm:pt>
    <dgm:pt modelId="{006D1B9C-35A6-4367-87BB-D3B1B6BCB054}" type="pres">
      <dgm:prSet presAssocID="{E2134692-8609-4A3C-BED2-A1905EAE09FF}" presName="root" presStyleCnt="0">
        <dgm:presLayoutVars>
          <dgm:dir/>
          <dgm:resizeHandles val="exact"/>
        </dgm:presLayoutVars>
      </dgm:prSet>
      <dgm:spPr/>
    </dgm:pt>
    <dgm:pt modelId="{022571DD-225F-4355-AF60-99FC988BB968}" type="pres">
      <dgm:prSet presAssocID="{DF95770E-59F1-490F-A3C8-9C071224A158}" presName="compNode" presStyleCnt="0"/>
      <dgm:spPr/>
    </dgm:pt>
    <dgm:pt modelId="{59D5F564-CC55-4A87-8FAA-AC7885263DA6}" type="pres">
      <dgm:prSet presAssocID="{DF95770E-59F1-490F-A3C8-9C071224A158}" presName="iconRect" presStyleLbl="node1" presStyleIdx="0" presStyleCnt="2"/>
      <dgm:spPr>
        <a:blipFill>
          <a:blip xmlns:r="http://schemas.openxmlformats.org/officeDocument/2006/relationships"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>
            <a:fillRect/>
          </a:stretch>
        </a:blipFill>
      </dgm:spPr>
      <dgm:extLst>
        <a:ext uri="{E40237B7-FDA0-4F09-8148-C483321AD2D9}">
          <dgm14:cNvPr xmlns:dgm14="http://schemas.microsoft.com/office/drawing/2010/diagram" id="0" name="" descr="Easel"/>
        </a:ext>
      </dgm:extLst>
    </dgm:pt>
    <dgm:pt modelId="{C059565A-0966-4F7E-9F86-D5A63BC37D14}" type="pres">
      <dgm:prSet presAssocID="{DF95770E-59F1-490F-A3C8-9C071224A158}" presName="iconSpace" presStyleCnt="0"/>
      <dgm:spPr/>
    </dgm:pt>
    <dgm:pt modelId="{8539F2E5-3052-4D33-BDE4-4C73E6B72C73}" type="pres">
      <dgm:prSet presAssocID="{DF95770E-59F1-490F-A3C8-9C071224A158}" presName="parTx" presStyleLbl="revTx" presStyleIdx="0" presStyleCnt="4">
        <dgm:presLayoutVars>
          <dgm:chMax val="0"/>
          <dgm:chPref val="0"/>
        </dgm:presLayoutVars>
      </dgm:prSet>
      <dgm:spPr/>
    </dgm:pt>
    <dgm:pt modelId="{CAB2BEF4-4DEA-4B27-B140-3804D462F3FF}" type="pres">
      <dgm:prSet presAssocID="{DF95770E-59F1-490F-A3C8-9C071224A158}" presName="txSpace" presStyleCnt="0"/>
      <dgm:spPr/>
    </dgm:pt>
    <dgm:pt modelId="{3A5D5DBA-E513-471F-A1BA-F07B4D4EA719}" type="pres">
      <dgm:prSet presAssocID="{DF95770E-59F1-490F-A3C8-9C071224A158}" presName="desTx" presStyleLbl="revTx" presStyleIdx="1" presStyleCnt="4" custLinFactNeighborY="15315">
        <dgm:presLayoutVars/>
      </dgm:prSet>
      <dgm:spPr/>
    </dgm:pt>
    <dgm:pt modelId="{8A511E30-18AC-452F-8A56-77F996D06FBA}" type="pres">
      <dgm:prSet presAssocID="{F607B57D-CD52-465E-8F3A-B7D0CC8A42E1}" presName="sibTrans" presStyleCnt="0"/>
      <dgm:spPr/>
    </dgm:pt>
    <dgm:pt modelId="{8FDEEE9C-D546-47D4-968A-179E5E8AB90A}" type="pres">
      <dgm:prSet presAssocID="{DE734160-BBDD-4767-8F15-6F989269F758}" presName="compNode" presStyleCnt="0"/>
      <dgm:spPr/>
    </dgm:pt>
    <dgm:pt modelId="{568685DF-8140-41D8-A38E-121F2B21BB1A}" type="pres">
      <dgm:prSet presAssocID="{DE734160-BBDD-4767-8F15-6F989269F758}" presName="iconRect" presStyleLbl="node1" presStyleIdx="1" presStyleCnt="2"/>
      <dgm:spPr>
        <a:blipFill>
          <a:blip xmlns:r="http://schemas.openxmlformats.org/officeDocument/2006/relationships"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</dgm:spPr>
    </dgm:pt>
    <dgm:pt modelId="{CEA711E2-F939-4792-BD53-F635F1E31E89}" type="pres">
      <dgm:prSet presAssocID="{DE734160-BBDD-4767-8F15-6F989269F758}" presName="iconSpace" presStyleCnt="0"/>
      <dgm:spPr/>
    </dgm:pt>
    <dgm:pt modelId="{9B468326-4718-4E89-9F95-B14D3CC8DE5A}" type="pres">
      <dgm:prSet presAssocID="{DE734160-BBDD-4767-8F15-6F989269F758}" presName="parTx" presStyleLbl="revTx" presStyleIdx="2" presStyleCnt="4">
        <dgm:presLayoutVars>
          <dgm:chMax val="0"/>
          <dgm:chPref val="0"/>
        </dgm:presLayoutVars>
      </dgm:prSet>
      <dgm:spPr/>
    </dgm:pt>
    <dgm:pt modelId="{CE79DDA0-C0B6-476B-8B46-36EC637B5B33}" type="pres">
      <dgm:prSet presAssocID="{DE734160-BBDD-4767-8F15-6F989269F758}" presName="txSpace" presStyleCnt="0"/>
      <dgm:spPr/>
    </dgm:pt>
    <dgm:pt modelId="{BD27035F-5F18-440C-81A2-14B9EA51DF27}" type="pres">
      <dgm:prSet presAssocID="{DE734160-BBDD-4767-8F15-6F989269F758}" presName="desTx" presStyleLbl="revTx" presStyleIdx="3" presStyleCnt="4" custLinFactNeighborY="15315">
        <dgm:presLayoutVars/>
      </dgm:prSet>
      <dgm:spPr/>
    </dgm:pt>
  </dgm:ptLst>
  <dgm:cxnLst>
    <dgm:cxn modelId="{AFE9E701-A29E-4AED-9665-4CB289672B40}" srcId="{DE734160-BBDD-4767-8F15-6F989269F758}" destId="{EBAB7079-CD99-47D1-B224-76F5B0BD8826}" srcOrd="0" destOrd="0" parTransId="{379E20A3-1B21-418D-B723-6FA3D4529030}" sibTransId="{E708D949-212B-46E2-8B04-339D982115BE}"/>
    <dgm:cxn modelId="{F2B07C0D-603A-4675-B46B-FD75BD9C3DC1}" type="presOf" srcId="{0CC59185-5CF1-43B8-9AEE-4395BC528D76}" destId="{BD27035F-5F18-440C-81A2-14B9EA51DF27}" srcOrd="0" destOrd="3" presId="urn:microsoft.com/office/officeart/2018/5/layout/CenteredIconLabelDescriptionList"/>
    <dgm:cxn modelId="{1EA24A0E-CC83-4489-AF4D-CCA78A7EDDF0}" srcId="{DF95770E-59F1-490F-A3C8-9C071224A158}" destId="{37AE386D-D13C-42FD-A0D0-644A2EB46DA6}" srcOrd="2" destOrd="0" parTransId="{0F019B14-999D-4CB0-9C5F-5638160115F1}" sibTransId="{4CE4688D-AA61-42EC-8CB5-01CAC534B181}"/>
    <dgm:cxn modelId="{1A9EBD11-8A84-4E40-88BC-F234737E9431}" srcId="{DF95770E-59F1-490F-A3C8-9C071224A158}" destId="{2643D476-8FC8-4503-B0BA-A1DBB12C0177}" srcOrd="1" destOrd="0" parTransId="{C00AD78A-200B-4CC1-81C1-7BB1980531B4}" sibTransId="{105C7D6B-C93C-45CD-8AB1-BF2EA8FA5E44}"/>
    <dgm:cxn modelId="{916D6114-D874-420C-8B90-D5C9B4659074}" srcId="{DF95770E-59F1-490F-A3C8-9C071224A158}" destId="{39A1C70B-D89E-4901-BEEA-A949F462962C}" srcOrd="0" destOrd="0" parTransId="{FC69B70B-C751-4223-ACCC-C5451921F7FD}" sibTransId="{A71B438C-6FE6-4303-A439-09E7B766627E}"/>
    <dgm:cxn modelId="{07C1C635-0E96-4648-BD9E-A45BE449E4CA}" type="presOf" srcId="{DE734160-BBDD-4767-8F15-6F989269F758}" destId="{9B468326-4718-4E89-9F95-B14D3CC8DE5A}" srcOrd="0" destOrd="0" presId="urn:microsoft.com/office/officeart/2018/5/layout/CenteredIconLabelDescriptionList"/>
    <dgm:cxn modelId="{84467A37-D9F0-4E38-95F1-4A67B9CFF299}" srcId="{DE734160-BBDD-4767-8F15-6F989269F758}" destId="{EE79EEED-6077-44B2-B9C3-904312D2CCA5}" srcOrd="1" destOrd="0" parTransId="{D8C5B9B2-B3E8-45CE-93EA-068C6F954FE8}" sibTransId="{65DA5435-D309-437E-B44D-D50FBA43A95F}"/>
    <dgm:cxn modelId="{B1E99440-1718-4BE2-930F-447873911998}" srcId="{DE734160-BBDD-4767-8F15-6F989269F758}" destId="{3E238BFA-B2C9-43CD-B336-34FFC78D5606}" srcOrd="2" destOrd="0" parTransId="{4D89EB82-6731-483E-B73D-9F1B37504FDB}" sibTransId="{653ECCBF-3EBE-44D0-B9F3-5C4E4C3FAC25}"/>
    <dgm:cxn modelId="{B2EE0F62-2867-48BD-B560-11496352BA98}" type="presOf" srcId="{EBAB7079-CD99-47D1-B224-76F5B0BD8826}" destId="{BD27035F-5F18-440C-81A2-14B9EA51DF27}" srcOrd="0" destOrd="0" presId="urn:microsoft.com/office/officeart/2018/5/layout/CenteredIconLabelDescriptionList"/>
    <dgm:cxn modelId="{D5D16343-A2F2-4E52-AB05-62FFA3F83F19}" type="presOf" srcId="{3E238BFA-B2C9-43CD-B336-34FFC78D5606}" destId="{BD27035F-5F18-440C-81A2-14B9EA51DF27}" srcOrd="0" destOrd="2" presId="urn:microsoft.com/office/officeart/2018/5/layout/CenteredIconLabelDescriptionList"/>
    <dgm:cxn modelId="{D255E949-9446-43CC-AFA2-4B3D57A2FBC7}" srcId="{E2134692-8609-4A3C-BED2-A1905EAE09FF}" destId="{DE734160-BBDD-4767-8F15-6F989269F758}" srcOrd="1" destOrd="0" parTransId="{AB252120-2D3F-47B9-8D1C-C1B57ED4E6FB}" sibTransId="{A8886F6A-5F2C-4D8B-940B-AA478E9AEEE6}"/>
    <dgm:cxn modelId="{F3BC0C59-6010-47E6-B886-D529FE3C7AF7}" type="presOf" srcId="{E2134692-8609-4A3C-BED2-A1905EAE09FF}" destId="{006D1B9C-35A6-4367-87BB-D3B1B6BCB054}" srcOrd="0" destOrd="0" presId="urn:microsoft.com/office/officeart/2018/5/layout/CenteredIconLabelDescriptionList"/>
    <dgm:cxn modelId="{91D19689-BD20-442B-81DC-1E052E171F50}" type="presOf" srcId="{EE79EEED-6077-44B2-B9C3-904312D2CCA5}" destId="{BD27035F-5F18-440C-81A2-14B9EA51DF27}" srcOrd="0" destOrd="1" presId="urn:microsoft.com/office/officeart/2018/5/layout/CenteredIconLabelDescriptionList"/>
    <dgm:cxn modelId="{12B5B197-D18E-4B4C-B490-5BB20C5097E6}" srcId="{E2134692-8609-4A3C-BED2-A1905EAE09FF}" destId="{DF95770E-59F1-490F-A3C8-9C071224A158}" srcOrd="0" destOrd="0" parTransId="{38CDF204-D7A5-4436-8EAD-D95A702AACF2}" sibTransId="{F607B57D-CD52-465E-8F3A-B7D0CC8A42E1}"/>
    <dgm:cxn modelId="{314A38A8-EA99-4932-B574-81076F3129EF}" type="presOf" srcId="{39A1C70B-D89E-4901-BEEA-A949F462962C}" destId="{3A5D5DBA-E513-471F-A1BA-F07B4D4EA719}" srcOrd="0" destOrd="0" presId="urn:microsoft.com/office/officeart/2018/5/layout/CenteredIconLabelDescriptionList"/>
    <dgm:cxn modelId="{936C51BA-C2E5-4FF9-9B33-8A6E27C63432}" srcId="{DE734160-BBDD-4767-8F15-6F989269F758}" destId="{0CC59185-5CF1-43B8-9AEE-4395BC528D76}" srcOrd="3" destOrd="0" parTransId="{9DBCAB3B-3E37-4EE4-81E6-E603FD76A146}" sibTransId="{8352C849-639D-4782-9FAE-981BFDE2B88E}"/>
    <dgm:cxn modelId="{12A760C0-7B70-464A-8E61-8F1A797BBC31}" type="presOf" srcId="{DF95770E-59F1-490F-A3C8-9C071224A158}" destId="{8539F2E5-3052-4D33-BDE4-4C73E6B72C73}" srcOrd="0" destOrd="0" presId="urn:microsoft.com/office/officeart/2018/5/layout/CenteredIconLabelDescriptionList"/>
    <dgm:cxn modelId="{E6CD2DC5-AA43-4668-9C03-553F3E1D545B}" type="presOf" srcId="{2643D476-8FC8-4503-B0BA-A1DBB12C0177}" destId="{3A5D5DBA-E513-471F-A1BA-F07B4D4EA719}" srcOrd="0" destOrd="1" presId="urn:microsoft.com/office/officeart/2018/5/layout/CenteredIconLabelDescriptionList"/>
    <dgm:cxn modelId="{8EA136CE-0C86-4E1B-BA6F-27507584CD7A}" type="presOf" srcId="{37AE386D-D13C-42FD-A0D0-644A2EB46DA6}" destId="{3A5D5DBA-E513-471F-A1BA-F07B4D4EA719}" srcOrd="0" destOrd="2" presId="urn:microsoft.com/office/officeart/2018/5/layout/CenteredIconLabelDescriptionList"/>
    <dgm:cxn modelId="{7B14C646-2296-4204-B7EE-7792D4D3B53A}" type="presParOf" srcId="{006D1B9C-35A6-4367-87BB-D3B1B6BCB054}" destId="{022571DD-225F-4355-AF60-99FC988BB968}" srcOrd="0" destOrd="0" presId="urn:microsoft.com/office/officeart/2018/5/layout/CenteredIconLabelDescriptionList"/>
    <dgm:cxn modelId="{8FCC316D-07E2-4E4A-B0E1-13B1ABE68DC1}" type="presParOf" srcId="{022571DD-225F-4355-AF60-99FC988BB968}" destId="{59D5F564-CC55-4A87-8FAA-AC7885263DA6}" srcOrd="0" destOrd="0" presId="urn:microsoft.com/office/officeart/2018/5/layout/CenteredIconLabelDescriptionList"/>
    <dgm:cxn modelId="{DA4B6766-5D1B-4760-8B1B-A0D9EEF03EFF}" type="presParOf" srcId="{022571DD-225F-4355-AF60-99FC988BB968}" destId="{C059565A-0966-4F7E-9F86-D5A63BC37D14}" srcOrd="1" destOrd="0" presId="urn:microsoft.com/office/officeart/2018/5/layout/CenteredIconLabelDescriptionList"/>
    <dgm:cxn modelId="{F60D29B1-BFC9-4EC6-BF85-4380B867FB44}" type="presParOf" srcId="{022571DD-225F-4355-AF60-99FC988BB968}" destId="{8539F2E5-3052-4D33-BDE4-4C73E6B72C73}" srcOrd="2" destOrd="0" presId="urn:microsoft.com/office/officeart/2018/5/layout/CenteredIconLabelDescriptionList"/>
    <dgm:cxn modelId="{310270EB-D4DC-4FFE-B2CA-C3219DDE7A37}" type="presParOf" srcId="{022571DD-225F-4355-AF60-99FC988BB968}" destId="{CAB2BEF4-4DEA-4B27-B140-3804D462F3FF}" srcOrd="3" destOrd="0" presId="urn:microsoft.com/office/officeart/2018/5/layout/CenteredIconLabelDescriptionList"/>
    <dgm:cxn modelId="{FD802740-1D9F-45CA-A7C8-BC0FB1D682A5}" type="presParOf" srcId="{022571DD-225F-4355-AF60-99FC988BB968}" destId="{3A5D5DBA-E513-471F-A1BA-F07B4D4EA719}" srcOrd="4" destOrd="0" presId="urn:microsoft.com/office/officeart/2018/5/layout/CenteredIconLabelDescriptionList"/>
    <dgm:cxn modelId="{1C267CCC-9A11-4C9B-ACA5-5188AE4F4F24}" type="presParOf" srcId="{006D1B9C-35A6-4367-87BB-D3B1B6BCB054}" destId="{8A511E30-18AC-452F-8A56-77F996D06FBA}" srcOrd="1" destOrd="0" presId="urn:microsoft.com/office/officeart/2018/5/layout/CenteredIconLabelDescriptionList"/>
    <dgm:cxn modelId="{A53D371E-D91E-4BE4-BC9B-C8815018DCCF}" type="presParOf" srcId="{006D1B9C-35A6-4367-87BB-D3B1B6BCB054}" destId="{8FDEEE9C-D546-47D4-968A-179E5E8AB90A}" srcOrd="2" destOrd="0" presId="urn:microsoft.com/office/officeart/2018/5/layout/CenteredIconLabelDescriptionList"/>
    <dgm:cxn modelId="{F8CFCCC8-EE43-43EB-A332-28FECFA3FCA1}" type="presParOf" srcId="{8FDEEE9C-D546-47D4-968A-179E5E8AB90A}" destId="{568685DF-8140-41D8-A38E-121F2B21BB1A}" srcOrd="0" destOrd="0" presId="urn:microsoft.com/office/officeart/2018/5/layout/CenteredIconLabelDescriptionList"/>
    <dgm:cxn modelId="{4617C4D9-9922-4079-A35D-DE8A68E334D4}" type="presParOf" srcId="{8FDEEE9C-D546-47D4-968A-179E5E8AB90A}" destId="{CEA711E2-F939-4792-BD53-F635F1E31E89}" srcOrd="1" destOrd="0" presId="urn:microsoft.com/office/officeart/2018/5/layout/CenteredIconLabelDescriptionList"/>
    <dgm:cxn modelId="{76934ACF-2B2E-4884-A148-FFFC895F6364}" type="presParOf" srcId="{8FDEEE9C-D546-47D4-968A-179E5E8AB90A}" destId="{9B468326-4718-4E89-9F95-B14D3CC8DE5A}" srcOrd="2" destOrd="0" presId="urn:microsoft.com/office/officeart/2018/5/layout/CenteredIconLabelDescriptionList"/>
    <dgm:cxn modelId="{8D7334BB-07E4-4A04-A79B-3D9E1791E6AE}" type="presParOf" srcId="{8FDEEE9C-D546-47D4-968A-179E5E8AB90A}" destId="{CE79DDA0-C0B6-476B-8B46-36EC637B5B33}" srcOrd="3" destOrd="0" presId="urn:microsoft.com/office/officeart/2018/5/layout/CenteredIconLabelDescriptionList"/>
    <dgm:cxn modelId="{F0840F19-8DF7-4018-83AF-45760EDD17C7}" type="presParOf" srcId="{8FDEEE9C-D546-47D4-968A-179E5E8AB90A}" destId="{BD27035F-5F18-440C-81A2-14B9EA51DF27}" srcOrd="4" destOrd="0" presId="urn:microsoft.com/office/officeart/2018/5/layout/CenteredIconLabelDescription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9D5F564-CC55-4A87-8FAA-AC7885263DA6}">
      <dsp:nvSpPr>
        <dsp:cNvPr id="0" name=""/>
        <dsp:cNvSpPr/>
      </dsp:nvSpPr>
      <dsp:spPr>
        <a:xfrm>
          <a:off x="676771" y="638427"/>
          <a:ext cx="724284" cy="724284"/>
        </a:xfrm>
        <a:prstGeom prst="rect">
          <a:avLst/>
        </a:prstGeom>
        <a:blipFill>
          <a:blip xmlns:r="http://schemas.openxmlformats.org/officeDocument/2006/relationships" r:embed="rId1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96DAC541-7B7A-43D3-8B79-37D633B846F1}">
                <asvg:svgBlip xmlns:asvg="http://schemas.microsoft.com/office/drawing/2016/SVG/main" r:embed="rId2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8539F2E5-3052-4D33-BDE4-4C73E6B72C73}">
      <dsp:nvSpPr>
        <dsp:cNvPr id="0" name=""/>
        <dsp:cNvSpPr/>
      </dsp:nvSpPr>
      <dsp:spPr>
        <a:xfrm>
          <a:off x="4222" y="1458054"/>
          <a:ext cx="2069383" cy="3104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Canvas</a:t>
          </a:r>
        </a:p>
      </dsp:txBody>
      <dsp:txXfrm>
        <a:off x="4222" y="1458054"/>
        <a:ext cx="2069383" cy="310407"/>
      </dsp:txXfrm>
    </dsp:sp>
    <dsp:sp modelId="{3A5D5DBA-E513-471F-A1BA-F07B4D4EA719}">
      <dsp:nvSpPr>
        <dsp:cNvPr id="0" name=""/>
        <dsp:cNvSpPr/>
      </dsp:nvSpPr>
      <dsp:spPr>
        <a:xfrm>
          <a:off x="4222" y="1972524"/>
          <a:ext cx="2069383" cy="10428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baseline="0"/>
            <a:t>PowerPoint slides</a:t>
          </a:r>
          <a:endParaRPr lang="en-US" sz="1400" kern="120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baseline="0"/>
            <a:t>Syllabus</a:t>
          </a:r>
          <a:endParaRPr lang="en-US" sz="1400" kern="120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baseline="0" dirty="0"/>
            <a:t>Homework</a:t>
          </a:r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baseline="0" dirty="0"/>
            <a:t>Additional Resources</a:t>
          </a:r>
          <a:endParaRPr lang="en-US" sz="1400" kern="1200" dirty="0"/>
        </a:p>
      </dsp:txBody>
      <dsp:txXfrm>
        <a:off x="4222" y="1972524"/>
        <a:ext cx="2069383" cy="1042885"/>
      </dsp:txXfrm>
    </dsp:sp>
    <dsp:sp modelId="{568685DF-8140-41D8-A38E-121F2B21BB1A}">
      <dsp:nvSpPr>
        <dsp:cNvPr id="0" name=""/>
        <dsp:cNvSpPr/>
      </dsp:nvSpPr>
      <dsp:spPr>
        <a:xfrm>
          <a:off x="3108297" y="638427"/>
          <a:ext cx="724284" cy="72428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B468326-4718-4E89-9F95-B14D3CC8DE5A}">
      <dsp:nvSpPr>
        <dsp:cNvPr id="0" name=""/>
        <dsp:cNvSpPr/>
      </dsp:nvSpPr>
      <dsp:spPr>
        <a:xfrm>
          <a:off x="2435747" y="1458054"/>
          <a:ext cx="2069383" cy="310407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8001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800" kern="1200"/>
            <a:t>GitHub repository</a:t>
          </a:r>
        </a:p>
      </dsp:txBody>
      <dsp:txXfrm>
        <a:off x="2435747" y="1458054"/>
        <a:ext cx="2069383" cy="310407"/>
      </dsp:txXfrm>
    </dsp:sp>
    <dsp:sp modelId="{BD27035F-5F18-440C-81A2-14B9EA51DF27}">
      <dsp:nvSpPr>
        <dsp:cNvPr id="0" name=""/>
        <dsp:cNvSpPr/>
      </dsp:nvSpPr>
      <dsp:spPr>
        <a:xfrm>
          <a:off x="2435747" y="1972524"/>
          <a:ext cx="2069383" cy="1042885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baseline="0" dirty="0">
              <a:hlinkClick xmlns:r="http://schemas.openxmlformats.org/officeDocument/2006/relationships" r:id="rId4"/>
            </a:rPr>
            <a:t>Course repository</a:t>
          </a: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baseline="0" dirty="0"/>
            <a:t>Datasets</a:t>
          </a:r>
          <a:endParaRPr lang="en-US" sz="1400" kern="1200" dirty="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baseline="0"/>
            <a:t>Jupyter notebooks</a:t>
          </a:r>
          <a:endParaRPr lang="en-US" sz="1400" kern="1200"/>
        </a:p>
        <a:p>
          <a:pPr marL="0" lvl="0" indent="0" algn="ctr" defTabSz="6223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400" kern="1200" baseline="0"/>
            <a:t>Python packages</a:t>
          </a:r>
          <a:endParaRPr lang="en-US" sz="1400" kern="1200"/>
        </a:p>
      </dsp:txBody>
      <dsp:txXfrm>
        <a:off x="2435747" y="1972524"/>
        <a:ext cx="2069383" cy="104288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CenteredIconLabelDescriptionList">
  <dgm:title val="Centered Icon Label Description List"/>
  <dgm:desc val="Use to show non-sequential or grouped chunks of information. The placeholder holds an icon or small picture, and corresponding text boxes show Level 1 and Level 2 text respectively. Works well for minimal Level 1 text accompanied by lengthier Level two text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/>
      </dgm:if>
      <dgm:else name="Name2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Node" refType="h" fact="0.45"/>
      <dgm:constr type="w" for="ch" forName="compNode" val="120"/>
      <dgm:constr type="w" for="ch" forName="sibTrans" refType="w" refFor="ch" refForName="compNode" fact="0.175"/>
      <dgm:constr type="primFontSz" for="des" forName="parTx" val="36"/>
      <dgm:constr type="primFontSz" for="des" forName="desTx" refType="primFontSz" refFor="des" refForName="parTx" op="lte" fact="0.75"/>
      <dgm:constr type="h" for="des" forName="compNode" op="equ"/>
      <dgm:constr type="h" for="des" forName="iconRect" op="equ"/>
      <dgm:constr type="w" for="des" forName="iconRect" op="equ"/>
      <dgm:constr type="h" for="des" forName="iconSpace" op="equ"/>
      <dgm:constr type="h" for="des" forName="parTx" op="equ"/>
      <dgm:constr type="h" for="des" forName="txSpace" op="equ"/>
      <dgm:constr type="h" for="des" forName="desTx" op="equ"/>
    </dgm:constrLst>
    <dgm:ruleLst>
      <dgm:rule type="w" for="ch" forName="compNode" val="0" fact="NaN" max="NaN"/>
    </dgm:ruleLst>
    <dgm:forEach name="Name3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Rect" refType="w" fact="0.35"/>
          <dgm:constr type="h" for="ch" forName="iconRect" refType="w" refFor="ch" refForName="iconRect"/>
          <dgm:constr type="ctrX" for="ch" forName="iconRect" refType="w" fact="0.5"/>
          <dgm:constr type="t" for="ch" forName="iconRect"/>
          <dgm:constr type="w" for="ch" forName="iconSpace" refType="w"/>
          <dgm:constr type="h" for="ch" forName="iconSpace" refType="h" fact="0.043"/>
          <dgm:constr type="l" for="ch" forName="iconSpace"/>
          <dgm:constr type="t" for="ch" forName="iconSpace" refType="b" refFor="ch" refForName="iconRect"/>
          <dgm:constr type="w" for="ch" forName="parTx" refType="w"/>
          <dgm:constr type="h" for="ch" forName="parTx" refType="w" fact="0.15"/>
          <dgm:constr type="l" for="ch" forName="parTx"/>
          <dgm:constr type="t" for="ch" forName="parTx" refType="b" refFor="ch" refForName="iconSpace"/>
          <dgm:constr type="h" for="ch" forName="txSpace" refType="h" fact="0.02"/>
          <dgm:constr type="w" for="ch" forName="txSpace" refType="w"/>
          <dgm:constr type="l" for="ch" forName="txSpace"/>
          <dgm:constr type="t" for="ch" forName="txSpace" refType="b" refFor="ch" refForName="parTx"/>
          <dgm:constr type="w" for="ch" forName="desTx" refType="w"/>
          <dgm:constr type="l" for="ch" forName="desTx"/>
          <dgm:constr type="t" for="ch" forName="desTx" refType="b" refFor="ch" refForName="txSpace"/>
        </dgm:constrLst>
        <dgm:ruleLst>
          <dgm:rule type="h" val="INF" fact="NaN" max="NaN"/>
        </dgm:ruleLst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icon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4" fact="NaN" max="NaN"/>
            <dgm:rule type="h" val="INF" fact="NaN" max="NaN"/>
          </dgm:ruleLst>
        </dgm:layoutNode>
        <dgm:layoutNode name="tx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desTx" styleLbl="revTx">
          <dgm:varLst/>
          <dgm:alg type="tx">
            <dgm:param type="stBulletLvl" val="0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refType="primFontSz"/>
            <dgm:constr type="lMarg"/>
            <dgm:constr type="rMarg"/>
            <dgm:constr type="tMarg"/>
            <dgm:constr type="bMarg"/>
          </dgm:constrLst>
          <dgm:ruleLst>
            <dgm:rule type="primFontSz" val="NaN" fact="NaN" max="17"/>
            <dgm:rule type="h" val="INF" fact="NaN" max="NaN"/>
          </dgm:ruleLst>
        </dgm:layoutNode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jp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jpg>
</file>

<file path=ppt/media/image4.jpg>
</file>

<file path=ppt/media/image5.png>
</file>

<file path=ppt/media/image6.sv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5967ba2e8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5967ba2e8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In 1973, English statistician Francis Anscombe published an article, “Graphs in Statistical Analysis”, where he argued that visualizing your data was essential element of statistical analysis.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tabLst/>
              <a:defRPr/>
            </a:pPr>
            <a:r>
              <a:rPr lang="en-US" sz="1100" b="0" i="0" u="none" strike="noStrike" cap="none" dirty="0">
                <a:solidFill>
                  <a:srgbClr val="000000"/>
                </a:solidFill>
                <a:effectLst/>
                <a:latin typeface="Arial"/>
                <a:ea typeface="Arial"/>
                <a:cs typeface="Arial"/>
                <a:sym typeface="Arial"/>
              </a:rPr>
              <a:t>He created four fictitious datasets that had nearly identical simple descriptive statistics. However, by visualizing them, we can quickly see the differences.</a:t>
            </a:r>
          </a:p>
        </p:txBody>
      </p:sp>
    </p:spTree>
    <p:extLst>
      <p:ext uri="{BB962C8B-B14F-4D97-AF65-F5344CB8AC3E}">
        <p14:creationId xmlns:p14="http://schemas.microsoft.com/office/powerpoint/2010/main" val="8330645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61" name="Slide Image Placeholder 1"/>
          <p:cNvSpPr>
            <a:spLocks noGrp="1" noRot="1" noChangeAspec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FAA26D3D-D897-4be2-8F04-BA451C77F1D7}">
              <ma14:placeholderFlag xmlns="" xmlns:ma14="http://schemas.microsoft.com/office/mac/drawingml/2011/main" val="1"/>
            </a:ext>
          </a:extLst>
        </p:spPr>
      </p:sp>
      <p:sp>
        <p:nvSpPr>
          <p:cNvPr id="40962" name="Notes Placeholder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6200333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Char char="●"/>
              <a:tabLst/>
              <a:defRPr/>
            </a:pPr>
            <a:r>
              <a:rPr lang="en-US" dirty="0"/>
              <a:t>Python offers a large number of visualization libraries. Jake </a:t>
            </a:r>
            <a:r>
              <a:rPr lang="en-US" dirty="0" err="1"/>
              <a:t>VanderPlas</a:t>
            </a:r>
            <a:r>
              <a:rPr lang="en-US" dirty="0"/>
              <a:t> created this overview to help show many of the most popular ones and how they relate to each other.</a:t>
            </a:r>
          </a:p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dirty="0"/>
              <a:t>Jake </a:t>
            </a:r>
            <a:r>
              <a:rPr lang="en-US" dirty="0" err="1"/>
              <a:t>VanderPlas</a:t>
            </a:r>
            <a:r>
              <a:rPr lang="en-US" dirty="0"/>
              <a:t> 2017 talk, The Python Visualization Landscape (https://youtu.be/FytuB8nFHPQ)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802F6282-7B84-4BF8-8770-23B42D7C28E3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4572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13</a:t>
            </a:fld>
            <a:endParaRPr kumimoji="0" 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573454935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78198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5967ba2e8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5967ba2e8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tabLst/>
              <a:defRPr/>
            </a:pPr>
            <a:endParaRPr lang="en-US" dirty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15967ba2e8_0_44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15967ba2e8_0_44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194648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3ae21d9872_0_5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3ae21d9872_0_5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71450" marR="0" lvl="0" indent="-17145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tabLst/>
              <a:defRPr/>
            </a:pPr>
            <a:r>
              <a:rPr lang="en-US" sz="1200" dirty="0">
                <a:latin typeface="Ubuntu Mono" panose="020B0509030602030204" pitchFamily="49" charset="0"/>
              </a:rPr>
              <a:t>1_Python_visualization_introduction.ipynb</a:t>
            </a:r>
          </a:p>
        </p:txBody>
      </p:sp>
    </p:spTree>
    <p:extLst>
      <p:ext uri="{BB962C8B-B14F-4D97-AF65-F5344CB8AC3E}">
        <p14:creationId xmlns:p14="http://schemas.microsoft.com/office/powerpoint/2010/main" val="34764455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847819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964044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41139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82880" indent="-182880">
              <a:spcBef>
                <a:spcPts val="400"/>
              </a:spcBef>
              <a:spcAft>
                <a:spcPts val="400"/>
              </a:spcAft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37072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>
              <a:buNone/>
            </a:pPr>
            <a:endParaRPr lang="en-US" sz="1100" b="0" dirty="0">
              <a:latin typeface="Gill Sans MT" panose="020B0502020104020203" pitchFamily="34" charset="0"/>
              <a:cs typeface="Helvetica" charset="0"/>
              <a:sym typeface="Helvetica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878796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39700" indent="0" eaLnBrk="1" hangingPunct="1">
              <a:buNone/>
              <a:defRPr/>
            </a:pPr>
            <a:endParaRPr lang="en-US" sz="1100" b="0" i="0" u="none" strike="noStrike" cap="none" dirty="0">
              <a:solidFill>
                <a:srgbClr val="000000"/>
              </a:solidFill>
              <a:effectLst/>
              <a:latin typeface="Arial"/>
              <a:ea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39950246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317500"/>
            <a:r>
              <a:rPr lang="en-US" dirty="0"/>
              <a:t>In 1854, Britain’s Soho neighborhood in London suffered a severe outbreak of cholera.</a:t>
            </a:r>
          </a:p>
          <a:p>
            <a:pPr marL="457200" indent="-317500"/>
            <a:r>
              <a:rPr lang="en-US" dirty="0"/>
              <a:t>At the time, the assumption was that the illness was airborne. However, British physician John Snow began tracking the locations of the different outbreaks by placing a point on the map each time someone died from the disease. </a:t>
            </a:r>
          </a:p>
        </p:txBody>
      </p:sp>
    </p:spTree>
    <p:extLst>
      <p:ext uri="{BB962C8B-B14F-4D97-AF65-F5344CB8AC3E}">
        <p14:creationId xmlns:p14="http://schemas.microsoft.com/office/powerpoint/2010/main" val="75951661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457200" indent="-317500"/>
            <a:r>
              <a:rPr lang="en-US" dirty="0"/>
              <a:t>Charles Minard was a</a:t>
            </a:r>
            <a:r>
              <a:rPr lang="en-US" sz="11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French civil engineer </a:t>
            </a:r>
            <a:r>
              <a:rPr lang="en-US" dirty="0"/>
              <a:t>(1781-1870) </a:t>
            </a:r>
            <a:endParaRPr lang="en-US" sz="11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457200" indent="-317500"/>
            <a:r>
              <a:rPr lang="en-US" sz="11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Map of Napoleon’s 1812 Russian campaign, the </a:t>
            </a:r>
            <a:r>
              <a:rPr lang="en-US" sz="1100" dirty="0">
                <a:solidFill>
                  <a:srgbClr val="222222"/>
                </a:solidFill>
                <a:highlight>
                  <a:srgbClr val="F8F9FA"/>
                </a:highlight>
              </a:rPr>
              <a:t>“Figurative map of the successive losses of men of the French army in the Russian Campaign 1812-1813”, </a:t>
            </a:r>
            <a:r>
              <a:rPr lang="en-US" sz="11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is regarded as one of the best statistical graphics ever drawn.</a:t>
            </a:r>
          </a:p>
          <a:p>
            <a:pPr marL="457200" indent="-317500"/>
            <a:r>
              <a:rPr lang="en-US" sz="11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In two dimensions, it includes six types of data: the number of troops in Napoleon's army, distance, temperature, latitude and longitude, direction of travel, and location relative to specific dates. </a:t>
            </a:r>
          </a:p>
        </p:txBody>
      </p:sp>
    </p:spTree>
    <p:extLst>
      <p:ext uri="{BB962C8B-B14F-4D97-AF65-F5344CB8AC3E}">
        <p14:creationId xmlns:p14="http://schemas.microsoft.com/office/powerpoint/2010/main" val="265230164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13335" y="601724"/>
            <a:ext cx="6477805" cy="1906073"/>
          </a:xfrm>
        </p:spPr>
        <p:txBody>
          <a:bodyPr bIns="0" anchor="b">
            <a:normAutofit/>
          </a:bodyPr>
          <a:lstStyle>
            <a:lvl1pPr algn="l">
              <a:defRPr sz="495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13335" y="2648403"/>
            <a:ext cx="6477804" cy="733216"/>
          </a:xfrm>
        </p:spPr>
        <p:txBody>
          <a:bodyPr tIns="91440" bIns="91440">
            <a:normAutofit/>
          </a:bodyPr>
          <a:lstStyle>
            <a:lvl1pPr marL="0" indent="0" algn="l">
              <a:buNone/>
              <a:defRPr sz="1350" b="0" cap="all" baseline="0">
                <a:solidFill>
                  <a:schemeClr val="tx1"/>
                </a:solidFill>
              </a:defRPr>
            </a:lvl1pPr>
            <a:lvl2pPr marL="342900" indent="0" algn="ctr">
              <a:buNone/>
              <a:defRPr sz="1350"/>
            </a:lvl2pPr>
            <a:lvl3pPr marL="685800" indent="0" algn="ctr">
              <a:buNone/>
              <a:defRPr sz="135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CD19FB2-3AAB-4D03-B13A-2960828C78E3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12376" y="246981"/>
            <a:ext cx="3730436" cy="231901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78249" y="599230"/>
            <a:ext cx="608264" cy="377684"/>
          </a:xfrm>
        </p:spPr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813335" y="2646407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16154014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D02AE-B9A4-47BD-AF8E-97E16144138B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26" name="Straight Connector 25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247626808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79333" y="599230"/>
            <a:ext cx="1211807" cy="3494917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83504" y="599230"/>
            <a:ext cx="5871623" cy="34949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0FD78B-DB02-4362-BCDC-98A55456977C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7079333" y="599230"/>
            <a:ext cx="0" cy="3494917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65289140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1528529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bg>
      <p:bgPr>
        <a:solidFill>
          <a:schemeClr val="lt2"/>
        </a:solidFill>
        <a:effectLst/>
      </p:bgPr>
    </p:bg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8"/>
          <p:cNvSpPr txBox="1">
            <a:spLocks noGrp="1"/>
          </p:cNvSpPr>
          <p:nvPr>
            <p:ph type="title"/>
          </p:nvPr>
        </p:nvSpPr>
        <p:spPr>
          <a:xfrm>
            <a:off x="283103" y="712141"/>
            <a:ext cx="6244200" cy="383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8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1012715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319500" y="936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319500" y="1846804"/>
            <a:ext cx="2808000" cy="280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32206212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defTabSz="816388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875" dirty="0">
              <a:latin typeface="Gill Sans MT" panose="020B05020201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0805166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913" y="603668"/>
            <a:ext cx="7204226" cy="794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498" y="1508160"/>
            <a:ext cx="3483864" cy="25864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0328" y="1513007"/>
            <a:ext cx="3483864" cy="2581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090423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3261351"/>
      </p:ext>
    </p:extLst>
  </p:cSld>
  <p:clrMapOvr>
    <a:masterClrMapping/>
  </p:clrMapOvr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94" y="603124"/>
            <a:ext cx="7205746" cy="7922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393" y="1514663"/>
            <a:ext cx="3483864" cy="60145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393" y="2118203"/>
            <a:ext cx="3483864" cy="19833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9272" y="1517253"/>
            <a:ext cx="3483864" cy="60167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892" indent="0">
              <a:buNone/>
              <a:defRPr sz="1500" b="1"/>
            </a:lvl2pPr>
            <a:lvl3pPr marL="685783" indent="0">
              <a:buNone/>
              <a:defRPr sz="1350" b="1"/>
            </a:lvl3pPr>
            <a:lvl4pPr marL="1028675" indent="0">
              <a:buNone/>
              <a:defRPr sz="1200" b="1"/>
            </a:lvl4pPr>
            <a:lvl5pPr marL="1371566" indent="0">
              <a:buNone/>
              <a:defRPr sz="1200" b="1"/>
            </a:lvl5pPr>
            <a:lvl6pPr marL="1714457" indent="0">
              <a:buNone/>
              <a:defRPr sz="1200" b="1"/>
            </a:lvl6pPr>
            <a:lvl7pPr marL="2057348" indent="0">
              <a:buNone/>
              <a:defRPr sz="1200" b="1"/>
            </a:lvl7pPr>
            <a:lvl8pPr marL="2400240" indent="0">
              <a:buNone/>
              <a:defRPr sz="1200" b="1"/>
            </a:lvl8pPr>
            <a:lvl9pPr marL="2743132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9272" y="2116119"/>
            <a:ext cx="3483864" cy="1978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090423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06815269"/>
      </p:ext>
    </p:extLst>
  </p:cSld>
  <p:clrMapOvr>
    <a:masterClrMapping/>
  </p:clrMapOvr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090423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084554648"/>
      </p:ext>
    </p:extLst>
  </p:cSld>
  <p:clrMapOvr>
    <a:masterClrMapping/>
  </p:clrMapOvr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608041" y="361629"/>
            <a:ext cx="3055900" cy="3861826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405" y="847135"/>
            <a:ext cx="4149246" cy="137293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3292" y="841908"/>
            <a:ext cx="2093378" cy="2899745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892" indent="0">
              <a:buNone/>
              <a:defRPr sz="2100"/>
            </a:lvl2pPr>
            <a:lvl3pPr marL="685783" indent="0">
              <a:buNone/>
              <a:defRPr sz="1800"/>
            </a:lvl3pPr>
            <a:lvl4pPr marL="1028675" indent="0">
              <a:buNone/>
              <a:defRPr sz="1500"/>
            </a:lvl4pPr>
            <a:lvl5pPr marL="1371566" indent="0">
              <a:buNone/>
              <a:defRPr sz="1500"/>
            </a:lvl5pPr>
            <a:lvl6pPr marL="1714457" indent="0">
              <a:buNone/>
              <a:defRPr sz="1500"/>
            </a:lvl6pPr>
            <a:lvl7pPr marL="2057348" indent="0">
              <a:buNone/>
              <a:defRPr sz="1500"/>
            </a:lvl7pPr>
            <a:lvl8pPr marL="2400240" indent="0">
              <a:buNone/>
              <a:defRPr sz="1500"/>
            </a:lvl8pPr>
            <a:lvl9pPr marL="2743132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48" y="2359495"/>
            <a:ext cx="4143303" cy="1502807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342892" indent="0">
              <a:buNone/>
              <a:defRPr sz="1050"/>
            </a:lvl2pPr>
            <a:lvl3pPr marL="685783" indent="0">
              <a:buNone/>
              <a:defRPr sz="900"/>
            </a:lvl3pPr>
            <a:lvl4pPr marL="1028675" indent="0">
              <a:buNone/>
              <a:defRPr sz="750"/>
            </a:lvl4pPr>
            <a:lvl5pPr marL="1371566" indent="0">
              <a:buNone/>
              <a:defRPr sz="750"/>
            </a:lvl5pPr>
            <a:lvl6pPr marL="1714457" indent="0">
              <a:buNone/>
              <a:defRPr sz="750"/>
            </a:lvl6pPr>
            <a:lvl7pPr marL="2057348" indent="0">
              <a:buNone/>
              <a:defRPr sz="750"/>
            </a:lvl7pPr>
            <a:lvl8pPr marL="2400240" indent="0">
              <a:buNone/>
              <a:defRPr sz="750"/>
            </a:lvl8pPr>
            <a:lvl9pPr marL="2743132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5538" y="4102393"/>
            <a:ext cx="4145513" cy="240092"/>
          </a:xfrm>
        </p:spPr>
        <p:txBody>
          <a:bodyPr/>
          <a:lstStyle>
            <a:lvl1pPr algn="l">
              <a:defRPr/>
            </a:lvl1pPr>
          </a:lstStyle>
          <a:p>
            <a:fld id="{1471A834-4F3C-4AF9-9C74-05EC35A0F292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85537" y="238981"/>
            <a:ext cx="4155753" cy="2406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085538" y="2357704"/>
            <a:ext cx="41455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6058540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9916976-5D93-46E4-A98A-FAD63E4D0EA8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33" name="Straight Connector 32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852906833"/>
      </p:ext>
    </p:extLst>
  </p:cSld>
  <p:clrMapOvr>
    <a:masterClrMapping/>
  </p:clrMapOvr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 header">
    <p:bg>
      <p:bgPr>
        <a:solidFill>
          <a:schemeClr val="dk1"/>
        </a:solidFill>
        <a:effectLst/>
      </p:bgPr>
    </p:bg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 txBox="1">
            <a:spLocks noGrp="1"/>
          </p:cNvSpPr>
          <p:nvPr>
            <p:ph type="title"/>
          </p:nvPr>
        </p:nvSpPr>
        <p:spPr>
          <a:xfrm>
            <a:off x="406425" y="1806825"/>
            <a:ext cx="8296800" cy="154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800"/>
              <a:buNone/>
              <a:defRPr sz="48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67836547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 title and description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>
            <a:spLocks noGrp="1"/>
          </p:cNvSpPr>
          <p:nvPr>
            <p:ph type="title"/>
          </p:nvPr>
        </p:nvSpPr>
        <p:spPr>
          <a:xfrm>
            <a:off x="265500" y="1397350"/>
            <a:ext cx="4045200" cy="1318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52" name="Google Shape;52;p9"/>
          <p:cNvSpPr txBox="1">
            <a:spLocks noGrp="1"/>
          </p:cNvSpPr>
          <p:nvPr>
            <p:ph type="subTitle" idx="1"/>
          </p:nvPr>
        </p:nvSpPr>
        <p:spPr>
          <a:xfrm>
            <a:off x="265500" y="2735371"/>
            <a:ext cx="4045200" cy="134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3" name="Google Shape;53;p9"/>
          <p:cNvSpPr txBox="1">
            <a:spLocks noGrp="1"/>
          </p:cNvSpPr>
          <p:nvPr>
            <p:ph type="body" idx="2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189" lvl="0" indent="-34289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Char char="●"/>
              <a:defRPr>
                <a:solidFill>
                  <a:schemeClr val="lt1"/>
                </a:solidFill>
              </a:defRPr>
            </a:lvl1pPr>
            <a:lvl2pPr marL="914378" lvl="1" indent="-317492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2pPr>
            <a:lvl3pPr marL="1371566" lvl="2" indent="-317492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3pPr>
            <a:lvl4pPr marL="1828754" lvl="3" indent="-317492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4pPr>
            <a:lvl5pPr marL="2285943" lvl="4" indent="-317492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5pPr>
            <a:lvl6pPr marL="2743132" lvl="5" indent="-317492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6pPr>
            <a:lvl7pPr marL="3200320" lvl="6" indent="-317492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●"/>
              <a:defRPr>
                <a:solidFill>
                  <a:schemeClr val="lt1"/>
                </a:solidFill>
              </a:defRPr>
            </a:lvl7pPr>
            <a:lvl8pPr marL="3657509" lvl="7" indent="-317492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400"/>
              <a:buChar char="○"/>
              <a:defRPr>
                <a:solidFill>
                  <a:schemeClr val="lt1"/>
                </a:solidFill>
              </a:defRPr>
            </a:lvl8pPr>
            <a:lvl9pPr marL="4114697" lvl="8" indent="-317492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400"/>
              <a:buChar char="■"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54" name="Google Shape;54;p9"/>
          <p:cNvSpPr txBox="1">
            <a:spLocks noGrp="1"/>
          </p:cNvSpPr>
          <p:nvPr>
            <p:ph type="sldNum" idx="12"/>
          </p:nvPr>
        </p:nvSpPr>
        <p:spPr>
          <a:xfrm>
            <a:off x="8497999" y="4688759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fld id="{00000000-1234-1234-1234-123412341234}" type="slidenum">
              <a:rPr lang="en" smtClean="0"/>
              <a:pPr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088502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0679" y="1317097"/>
            <a:ext cx="6482366" cy="1415963"/>
          </a:xfrm>
        </p:spPr>
        <p:txBody>
          <a:bodyPr anchor="b">
            <a:normAutofit/>
          </a:bodyPr>
          <a:lstStyle>
            <a:lvl1pPr algn="l">
              <a:defRPr sz="27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0679" y="2854647"/>
            <a:ext cx="6472835" cy="759697"/>
          </a:xfrm>
        </p:spPr>
        <p:txBody>
          <a:bodyPr tIns="91440">
            <a:normAutofit/>
          </a:bodyPr>
          <a:lstStyle>
            <a:lvl1pPr marL="0" indent="0" algn="l">
              <a:buNone/>
              <a:defRPr sz="1350">
                <a:solidFill>
                  <a:schemeClr val="tx1"/>
                </a:solidFill>
              </a:defRPr>
            </a:lvl1pPr>
            <a:lvl2pPr marL="3429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35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F39F4F5-F4D2-4D2A-AB60-88D37ADCB869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15" name="Straight Connector 14"/>
          <p:cNvCxnSpPr/>
          <p:nvPr/>
        </p:nvCxnSpPr>
        <p:spPr>
          <a:xfrm>
            <a:off x="1090679" y="2853739"/>
            <a:ext cx="6472835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7641058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6913" y="603667"/>
            <a:ext cx="7204226" cy="79447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85498" y="1508159"/>
            <a:ext cx="3483864" cy="258644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810328" y="1513007"/>
            <a:ext cx="3483864" cy="258114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3BC6CE-6D1E-47E5-8859-F31AC5380EB2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35" name="Straight Connector 3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82264975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5394" y="603123"/>
            <a:ext cx="7205746" cy="792239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5393" y="1514662"/>
            <a:ext cx="3483864" cy="601457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85393" y="2118202"/>
            <a:ext cx="3483864" cy="198334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809272" y="1517253"/>
            <a:ext cx="3483864" cy="601678"/>
          </a:xfrm>
        </p:spPr>
        <p:txBody>
          <a:bodyPr anchor="b">
            <a:normAutofit/>
          </a:bodyPr>
          <a:lstStyle>
            <a:lvl1pPr marL="0" indent="0">
              <a:lnSpc>
                <a:spcPct val="100000"/>
              </a:lnSpc>
              <a:buNone/>
              <a:defRPr sz="1650" b="0" cap="all" baseline="0">
                <a:solidFill>
                  <a:schemeClr val="accent1"/>
                </a:solidFill>
              </a:defRPr>
            </a:lvl1pPr>
            <a:lvl2pPr marL="342900" indent="0">
              <a:buNone/>
              <a:defRPr sz="1500" b="1"/>
            </a:lvl2pPr>
            <a:lvl3pPr marL="685800" indent="0">
              <a:buNone/>
              <a:defRPr sz="135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809272" y="2116119"/>
            <a:ext cx="3483864" cy="197802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1B4E7C4-4DA4-404D-9965-B13F2DD7D8BF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29" name="Straight Connector 28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40013514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6FB7AA-4A53-424F-AD41-70827B6504BA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25" name="Straight Connector 24"/>
          <p:cNvCxnSpPr/>
          <p:nvPr/>
        </p:nvCxnSpPr>
        <p:spPr>
          <a:xfrm>
            <a:off x="1090422" y="1385316"/>
            <a:ext cx="7205642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953608018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7884882-FB12-4BC8-9960-9AD8104D7FAE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7479450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3504" y="599230"/>
            <a:ext cx="2454824" cy="1685338"/>
          </a:xfrm>
        </p:spPr>
        <p:txBody>
          <a:bodyPr anchor="b">
            <a:normAutofit/>
          </a:bodyPr>
          <a:lstStyle>
            <a:lvl1pPr algn="l">
              <a:defRPr sz="1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782785" y="599230"/>
            <a:ext cx="4509353" cy="349412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3504" y="2404119"/>
            <a:ext cx="2456260" cy="1686136"/>
          </a:xfrm>
        </p:spPr>
        <p:txBody>
          <a:bodyPr/>
          <a:lstStyle>
            <a:lvl1pPr marL="0" indent="0" algn="l">
              <a:buNone/>
              <a:defRPr sz="120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17" name="Straight Connector 16"/>
          <p:cNvCxnSpPr/>
          <p:nvPr/>
        </p:nvCxnSpPr>
        <p:spPr>
          <a:xfrm>
            <a:off x="1086210" y="2404118"/>
            <a:ext cx="245211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0105224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/>
          <p:cNvGrpSpPr/>
          <p:nvPr/>
        </p:nvGrpSpPr>
        <p:grpSpPr>
          <a:xfrm>
            <a:off x="5608041" y="361628"/>
            <a:ext cx="3055900" cy="3861826"/>
            <a:chOff x="7477387" y="482170"/>
            <a:chExt cx="4074533" cy="5149101"/>
          </a:xfrm>
        </p:grpSpPr>
        <p:sp>
          <p:nvSpPr>
            <p:cNvPr id="18" name="Rectangle 17"/>
            <p:cNvSpPr/>
            <p:nvPr/>
          </p:nvSpPr>
          <p:spPr bwMode="black">
            <a:xfrm>
              <a:off x="7477387" y="482170"/>
              <a:ext cx="4074533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Rectangle 18"/>
            <p:cNvSpPr/>
            <p:nvPr/>
          </p:nvSpPr>
          <p:spPr bwMode="blackWhite">
            <a:xfrm>
              <a:off x="7790446" y="812506"/>
              <a:ext cx="345028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88405" y="847135"/>
            <a:ext cx="4149246" cy="1372938"/>
          </a:xfrm>
        </p:spPr>
        <p:txBody>
          <a:bodyPr anchor="b">
            <a:normAutofit/>
          </a:bodyPr>
          <a:lstStyle>
            <a:lvl1pPr>
              <a:defRPr sz="2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3292" y="841907"/>
            <a:ext cx="2093378" cy="2899745"/>
          </a:xfrm>
          <a:solidFill>
            <a:schemeClr val="bg1">
              <a:lumMod val="85000"/>
            </a:schemeClr>
          </a:solidFill>
          <a:ln w="9525" cap="sq">
            <a:noFill/>
            <a:miter lim="800000"/>
          </a:ln>
          <a:effectLst/>
        </p:spPr>
        <p:txBody>
          <a:bodyPr anchor="t"/>
          <a:lstStyle>
            <a:lvl1pPr marL="0" indent="0" algn="ctr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87747" y="2359494"/>
            <a:ext cx="4143303" cy="1502807"/>
          </a:xfrm>
        </p:spPr>
        <p:txBody>
          <a:bodyPr>
            <a:normAutofit/>
          </a:bodyPr>
          <a:lstStyle>
            <a:lvl1pPr marL="0" indent="0" algn="l">
              <a:buNone/>
              <a:defRPr sz="1350"/>
            </a:lvl1pPr>
            <a:lvl2pPr marL="342900" indent="0">
              <a:buNone/>
              <a:defRPr sz="1050"/>
            </a:lvl2pPr>
            <a:lvl3pPr marL="685800" indent="0">
              <a:buNone/>
              <a:defRPr sz="900"/>
            </a:lvl3pPr>
            <a:lvl4pPr marL="1028700" indent="0">
              <a:buNone/>
              <a:defRPr sz="750"/>
            </a:lvl4pPr>
            <a:lvl5pPr marL="1371600" indent="0">
              <a:buNone/>
              <a:defRPr sz="750"/>
            </a:lvl5pPr>
            <a:lvl6pPr marL="1714500" indent="0">
              <a:buNone/>
              <a:defRPr sz="750"/>
            </a:lvl6pPr>
            <a:lvl7pPr marL="2057400" indent="0">
              <a:buNone/>
              <a:defRPr sz="750"/>
            </a:lvl7pPr>
            <a:lvl8pPr marL="2400300" indent="0">
              <a:buNone/>
              <a:defRPr sz="750"/>
            </a:lvl8pPr>
            <a:lvl9pPr marL="2743200" indent="0">
              <a:buNone/>
              <a:defRPr sz="75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085537" y="4102393"/>
            <a:ext cx="4145513" cy="240092"/>
          </a:xfrm>
        </p:spPr>
        <p:txBody>
          <a:bodyPr/>
          <a:lstStyle>
            <a:lvl1pPr algn="l">
              <a:defRPr/>
            </a:lvl1pPr>
          </a:lstStyle>
          <a:p>
            <a:fld id="{1471A834-4F3C-4AF9-9C74-05EC35A0F292}" type="datetimeFigureOut">
              <a:rPr lang="en-US" smtClean="0"/>
              <a:t>7/30/2021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085537" y="238981"/>
            <a:ext cx="4155753" cy="240698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lang="en"/>
          </a:p>
        </p:txBody>
      </p:sp>
      <p:cxnSp>
        <p:nvCxnSpPr>
          <p:cNvPr id="31" name="Straight Connector 30"/>
          <p:cNvCxnSpPr/>
          <p:nvPr/>
        </p:nvCxnSpPr>
        <p:spPr>
          <a:xfrm>
            <a:off x="1085537" y="2357704"/>
            <a:ext cx="4145513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80045834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jpg"/><Relationship Id="rId3" Type="http://schemas.openxmlformats.org/officeDocument/2006/relationships/slideLayout" Target="../slideLayouts/slideLayout18.xml"/><Relationship Id="rId7" Type="http://schemas.openxmlformats.org/officeDocument/2006/relationships/theme" Target="../theme/theme2.xml"/><Relationship Id="rId2" Type="http://schemas.openxmlformats.org/officeDocument/2006/relationships/slideLayout" Target="../slideLayouts/slideLayout17.xml"/><Relationship Id="rId1" Type="http://schemas.openxmlformats.org/officeDocument/2006/relationships/slideLayout" Target="../slideLayouts/slideLayout16.xml"/><Relationship Id="rId6" Type="http://schemas.openxmlformats.org/officeDocument/2006/relationships/slideLayout" Target="../slideLayouts/slideLayout21.xml"/><Relationship Id="rId5" Type="http://schemas.openxmlformats.org/officeDocument/2006/relationships/slideLayout" Target="../slideLayouts/slideLayout20.xml"/><Relationship Id="rId4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514607"/>
            <a:ext cx="9144000" cy="307945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8685" y="603390"/>
            <a:ext cx="7202456" cy="7869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8685" y="1511799"/>
            <a:ext cx="7202456" cy="2587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65604" y="247778"/>
            <a:ext cx="2625536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684" y="246981"/>
            <a:ext cx="4454127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0046" y="599230"/>
            <a:ext cx="608264" cy="3776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4596310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900491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6" r:id="rId1"/>
    <p:sldLayoutId id="2147483757" r:id="rId2"/>
    <p:sldLayoutId id="2147483758" r:id="rId3"/>
    <p:sldLayoutId id="2147483759" r:id="rId4"/>
    <p:sldLayoutId id="2147483760" r:id="rId5"/>
    <p:sldLayoutId id="2147483761" r:id="rId6"/>
    <p:sldLayoutId id="2147483762" r:id="rId7"/>
    <p:sldLayoutId id="2147483763" r:id="rId8"/>
    <p:sldLayoutId id="2147483764" r:id="rId9"/>
    <p:sldLayoutId id="2147483765" r:id="rId10"/>
    <p:sldLayoutId id="2147483766" r:id="rId11"/>
    <p:sldLayoutId id="2147483767" r:id="rId12"/>
    <p:sldLayoutId id="2147483771" r:id="rId13"/>
    <p:sldLayoutId id="2147483773" r:id="rId14"/>
    <p:sldLayoutId id="2147483775" r:id="rId15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24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120000"/>
        </a:lnSpc>
        <a:spcBef>
          <a:spcPts val="750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500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3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2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50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120000"/>
        </a:lnSpc>
        <a:spcBef>
          <a:spcPts val="375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35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1514607"/>
            <a:ext cx="9144000" cy="307945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1"/>
            <a:ext cx="9144000" cy="557213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88686" y="603391"/>
            <a:ext cx="7202456" cy="78692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88686" y="1511799"/>
            <a:ext cx="7202456" cy="258796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665605" y="247779"/>
            <a:ext cx="2625536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7/30/2021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684" y="246982"/>
            <a:ext cx="4454127" cy="231901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60046" y="599230"/>
            <a:ext cx="608264" cy="377684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2100">
                <a:solidFill>
                  <a:schemeClr val="accent1"/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0" name="Straight Connector 9"/>
          <p:cNvCxnSpPr/>
          <p:nvPr/>
        </p:nvCxnSpPr>
        <p:spPr>
          <a:xfrm>
            <a:off x="0" y="4596310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82784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7" r:id="rId1"/>
    <p:sldLayoutId id="2147483778" r:id="rId2"/>
    <p:sldLayoutId id="2147483779" r:id="rId3"/>
    <p:sldLayoutId id="2147483780" r:id="rId4"/>
    <p:sldLayoutId id="2147483781" r:id="rId5"/>
    <p:sldLayoutId id="2147483782" r:id="rId6"/>
  </p:sldLayoutIdLst>
  <p:txStyles>
    <p:titleStyle>
      <a:lvl1pPr algn="l" defTabSz="514350" rtl="0" eaLnBrk="1" latinLnBrk="0" hangingPunct="1">
        <a:lnSpc>
          <a:spcPct val="90000"/>
        </a:lnSpc>
        <a:spcBef>
          <a:spcPct val="0"/>
        </a:spcBef>
        <a:buNone/>
        <a:defRPr sz="1800" b="0" i="0" kern="1200" cap="all">
          <a:solidFill>
            <a:schemeClr val="tx1"/>
          </a:solidFill>
          <a:effectLst/>
          <a:latin typeface="+mj-lt"/>
          <a:ea typeface="+mj-ea"/>
          <a:cs typeface="+mj-cs"/>
        </a:defRPr>
      </a:lvl1pPr>
    </p:titleStyle>
    <p:bodyStyle>
      <a:lvl1pPr marL="128588" indent="-128588" algn="l" defTabSz="514350" rtl="0" eaLnBrk="1" latinLnBrk="0" hangingPunct="1">
        <a:lnSpc>
          <a:spcPct val="120000"/>
        </a:lnSpc>
        <a:spcBef>
          <a:spcPts val="563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125" kern="1200">
          <a:solidFill>
            <a:schemeClr val="tx1"/>
          </a:solidFill>
          <a:effectLst/>
          <a:latin typeface="+mn-lt"/>
          <a:ea typeface="+mn-ea"/>
          <a:cs typeface="+mn-cs"/>
        </a:defRPr>
      </a:lvl1pPr>
      <a:lvl2pPr marL="385763" indent="-128588" algn="l" defTabSz="514350" rtl="0" eaLnBrk="1" latinLnBrk="0" hangingPunct="1">
        <a:lnSpc>
          <a:spcPct val="120000"/>
        </a:lnSpc>
        <a:spcBef>
          <a:spcPts val="28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1013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2pPr>
      <a:lvl3pPr marL="642938" indent="-128588" algn="l" defTabSz="514350" rtl="0" eaLnBrk="1" latinLnBrk="0" hangingPunct="1">
        <a:lnSpc>
          <a:spcPct val="120000"/>
        </a:lnSpc>
        <a:spcBef>
          <a:spcPts val="28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900" kern="1200">
          <a:solidFill>
            <a:schemeClr val="tx1"/>
          </a:solidFill>
          <a:effectLst/>
          <a:latin typeface="+mn-lt"/>
          <a:ea typeface="+mn-ea"/>
          <a:cs typeface="+mn-cs"/>
        </a:defRPr>
      </a:lvl3pPr>
      <a:lvl4pPr marL="900113" indent="-128588" algn="l" defTabSz="514350" rtl="0" eaLnBrk="1" latinLnBrk="0" hangingPunct="1">
        <a:lnSpc>
          <a:spcPct val="120000"/>
        </a:lnSpc>
        <a:spcBef>
          <a:spcPts val="28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788" kern="1200" cap="none" baseline="0">
          <a:solidFill>
            <a:schemeClr val="tx1"/>
          </a:solidFill>
          <a:effectLst/>
          <a:latin typeface="+mn-lt"/>
          <a:ea typeface="+mn-ea"/>
          <a:cs typeface="+mn-cs"/>
        </a:defRPr>
      </a:lvl4pPr>
      <a:lvl5pPr marL="1157288" indent="-128588" algn="l" defTabSz="514350" rtl="0" eaLnBrk="1" latinLnBrk="0" hangingPunct="1">
        <a:lnSpc>
          <a:spcPct val="120000"/>
        </a:lnSpc>
        <a:spcBef>
          <a:spcPts val="28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675" kern="1200">
          <a:solidFill>
            <a:schemeClr val="tx1"/>
          </a:solidFill>
          <a:effectLst/>
          <a:latin typeface="+mn-lt"/>
          <a:ea typeface="+mn-ea"/>
          <a:cs typeface="+mn-cs"/>
        </a:defRPr>
      </a:lvl5pPr>
      <a:lvl6pPr marL="1414463" indent="-128588" algn="l" defTabSz="514350" rtl="0" eaLnBrk="1" latinLnBrk="0" hangingPunct="1">
        <a:lnSpc>
          <a:spcPct val="120000"/>
        </a:lnSpc>
        <a:spcBef>
          <a:spcPts val="28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675" kern="120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1671638" indent="-128588" algn="l" defTabSz="514350" rtl="0" eaLnBrk="1" latinLnBrk="0" hangingPunct="1">
        <a:lnSpc>
          <a:spcPct val="120000"/>
        </a:lnSpc>
        <a:spcBef>
          <a:spcPts val="28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675" kern="120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1928813" indent="-128588" algn="l" defTabSz="514350" rtl="0" eaLnBrk="1" latinLnBrk="0" hangingPunct="1">
        <a:lnSpc>
          <a:spcPct val="120000"/>
        </a:lnSpc>
        <a:spcBef>
          <a:spcPts val="28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675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2185988" indent="-128588" algn="l" defTabSz="514350" rtl="0" eaLnBrk="1" latinLnBrk="0" hangingPunct="1">
        <a:lnSpc>
          <a:spcPct val="120000"/>
        </a:lnSpc>
        <a:spcBef>
          <a:spcPts val="281"/>
        </a:spcBef>
        <a:buClr>
          <a:schemeClr val="accent1"/>
        </a:buClr>
        <a:buSzPct val="100000"/>
        <a:buFont typeface="Arial" panose="020B0604020202020204" pitchFamily="34" charset="0"/>
        <a:buChar char="•"/>
        <a:defRPr sz="675" kern="1200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1pPr>
      <a:lvl2pPr marL="2571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2pPr>
      <a:lvl3pPr marL="5143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3pPr>
      <a:lvl4pPr marL="7715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4pPr>
      <a:lvl5pPr marL="10287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5pPr>
      <a:lvl6pPr marL="128587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6pPr>
      <a:lvl7pPr marL="154305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7pPr>
      <a:lvl8pPr marL="1800225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8pPr>
      <a:lvl9pPr marL="2057400" algn="l" defTabSz="514350" rtl="0" eaLnBrk="1" latinLnBrk="0" hangingPunct="1">
        <a:defRPr sz="101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9.xml"/><Relationship Id="rId4" Type="http://schemas.openxmlformats.org/officeDocument/2006/relationships/image" Target="../media/image16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1.xml"/><Relationship Id="rId4" Type="http://schemas.openxmlformats.org/officeDocument/2006/relationships/image" Target="../media/image18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0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twitter.com/Kautumn06" TargetMode="External"/><Relationship Id="rId3" Type="http://schemas.openxmlformats.org/officeDocument/2006/relationships/image" Target="../media/image1.jpg"/><Relationship Id="rId7" Type="http://schemas.openxmlformats.org/officeDocument/2006/relationships/hyperlink" Target="https://github.com/Kautumn06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hyperlink" Target="https://www.linkedin.com/in/kristenmcintyre1/" TargetMode="External"/><Relationship Id="rId5" Type="http://schemas.openxmlformats.org/officeDocument/2006/relationships/hyperlink" Target="mailto:kam452@georgetown.edu" TargetMode="Externa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gi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://www.wikipedia.com/" TargetMode="Externa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1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2646406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60D1173B-FBCA-4F2A-AB78-7DB51EC95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B08DCF8-02FA-4015-A96A-7F8A89EBC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xfrm>
            <a:off x="4327554" y="723576"/>
            <a:ext cx="3724824" cy="1782687"/>
          </a:xfrm>
          <a:prstGeom prst="rect">
            <a:avLst/>
          </a:prstGeom>
        </p:spPr>
        <p:txBody>
          <a:bodyPr spcFirstLastPara="1" vert="horz" lIns="91440" tIns="45720" rIns="91440" bIns="0" rtlCol="0" anchor="b" anchorCtr="0">
            <a:normAutofit/>
          </a:bodyPr>
          <a:lstStyle/>
          <a:p>
            <a:pPr marL="0" lvl="0" indent="0" defTabSz="914400">
              <a:spcBef>
                <a:spcPct val="0"/>
              </a:spcBef>
              <a:spcAft>
                <a:spcPts val="0"/>
              </a:spcAft>
            </a:pPr>
            <a:r>
              <a:rPr lang="en-US" sz="3800" dirty="0">
                <a:solidFill>
                  <a:schemeClr val="tx1"/>
                </a:solidFill>
              </a:rPr>
              <a:t>Data Visualization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4327555" y="2646869"/>
            <a:ext cx="3729047" cy="1209516"/>
          </a:xfrm>
          <a:prstGeom prst="rect">
            <a:avLst/>
          </a:prstGeom>
        </p:spPr>
        <p:txBody>
          <a:bodyPr spcFirstLastPara="1" vert="horz" lIns="91440" tIns="91440" rIns="91440" bIns="91440" rtlCol="0" anchorCtr="0">
            <a:normAutofit fontScale="92500"/>
          </a:bodyPr>
          <a:lstStyle/>
          <a:p>
            <a:pPr marL="0" lvl="0" indent="0" defTabSz="914400"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2200" dirty="0"/>
              <a:t>Data Analytics Bootcamp</a:t>
            </a:r>
          </a:p>
          <a:p>
            <a:pPr marL="0" lvl="0" indent="0" defTabSz="914400">
              <a:spcBef>
                <a:spcPts val="1000"/>
              </a:spcBef>
              <a:spcAft>
                <a:spcPts val="0"/>
              </a:spcAft>
              <a:buSzPct val="100000"/>
            </a:pPr>
            <a:r>
              <a:rPr lang="en-US" sz="2200" dirty="0"/>
              <a:t>XBUS 400.04  —  Summer 2021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72EFD7EB-F887-4187-BD35-2F6584E9E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4178" y="361628"/>
            <a:ext cx="3481313" cy="3861826"/>
            <a:chOff x="7463259" y="583365"/>
            <a:chExt cx="4641750" cy="5181928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D802ABCE-86EF-458C-B776-FBEE5B3ED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464175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CF257E23-BAFF-4E5A-9DCD-5EB001A23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4001651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4" name="Google Shape;74;p13"/>
          <p:cNvPicPr preferRelativeResize="0"/>
          <p:nvPr/>
        </p:nvPicPr>
        <p:blipFill rotWithShape="1">
          <a:blip r:embed="rId4"/>
          <a:srcRect t="-21512" b="-21512"/>
          <a:stretch/>
        </p:blipFill>
        <p:spPr>
          <a:xfrm>
            <a:off x="953417" y="837258"/>
            <a:ext cx="2521606" cy="2899629"/>
          </a:xfrm>
          <a:prstGeom prst="rect">
            <a:avLst/>
          </a:prstGeom>
          <a:noFill/>
        </p:spPr>
      </p:pic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480890EC-EC50-46D3-879E-63EDF4D06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27554" y="2644872"/>
            <a:ext cx="371962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7" name="Picture 96">
            <a:extLst>
              <a:ext uri="{FF2B5EF4-FFF2-40B4-BE49-F238E27FC236}">
                <a16:creationId xmlns:a16="http://schemas.microsoft.com/office/drawing/2014/main" id="{971F6991-E635-48F8-9309-D5A5C1ECB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3ACF2F98-1DF0-4594-9502-F2B79E795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Rectangle 99">
            <a:extLst>
              <a:ext uri="{FF2B5EF4-FFF2-40B4-BE49-F238E27FC236}">
                <a16:creationId xmlns:a16="http://schemas.microsoft.com/office/drawing/2014/main" id="{6738F172-08B9-4BA5-B753-7D93472C0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2" name="Picture 101">
            <a:extLst>
              <a:ext uri="{FF2B5EF4-FFF2-40B4-BE49-F238E27FC236}">
                <a16:creationId xmlns:a16="http://schemas.microsoft.com/office/drawing/2014/main" id="{C900681B-C4FD-40B3-B5BC-C33231614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113" name="Straight Connector 103">
            <a:extLst>
              <a:ext uri="{FF2B5EF4-FFF2-40B4-BE49-F238E27FC236}">
                <a16:creationId xmlns:a16="http://schemas.microsoft.com/office/drawing/2014/main" id="{FEAACD67-2FB5-4530-9B74-8D946F1CE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14" name="Rectangle 105">
            <a:extLst>
              <a:ext uri="{FF2B5EF4-FFF2-40B4-BE49-F238E27FC236}">
                <a16:creationId xmlns:a16="http://schemas.microsoft.com/office/drawing/2014/main" id="{E678439D-6E19-43F5-AD92-3601D4D68C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5" name="Rectangle 107">
            <a:extLst>
              <a:ext uri="{FF2B5EF4-FFF2-40B4-BE49-F238E27FC236}">
                <a16:creationId xmlns:a16="http://schemas.microsoft.com/office/drawing/2014/main" id="{488FB347-E0F8-4BCD-9ACF-9A8CE95994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3820" y="587826"/>
            <a:ext cx="7936360" cy="3967848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DBD76F10-08F2-4210-AA40-B3CD8B7418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82955" y="764667"/>
            <a:ext cx="7578090" cy="3614166"/>
          </a:xfrm>
          <a:prstGeom prst="rect">
            <a:avLst/>
          </a:prstGeom>
          <a:gradFill>
            <a:gsLst>
              <a:gs pos="0">
                <a:srgbClr val="DADADA"/>
              </a:gs>
              <a:gs pos="100000">
                <a:srgbClr val="FFFFFE"/>
              </a:gs>
            </a:gsLst>
            <a:lin ang="16200000" scaled="0"/>
          </a:gradFill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Diagram&#10;&#10;Description automatically generated">
            <a:extLst>
              <a:ext uri="{FF2B5EF4-FFF2-40B4-BE49-F238E27FC236}">
                <a16:creationId xmlns:a16="http://schemas.microsoft.com/office/drawing/2014/main" id="{548D3BCC-01CC-422A-A490-E1C6E7501C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b="7529"/>
          <a:stretch/>
        </p:blipFill>
        <p:spPr>
          <a:xfrm>
            <a:off x="1022985" y="1004697"/>
            <a:ext cx="7098030" cy="3134106"/>
          </a:xfrm>
          <a:prstGeom prst="rect">
            <a:avLst/>
          </a:prstGeom>
        </p:spPr>
      </p:pic>
      <p:sp>
        <p:nvSpPr>
          <p:cNvPr id="6" name="Text Placeholder 4">
            <a:extLst>
              <a:ext uri="{FF2B5EF4-FFF2-40B4-BE49-F238E27FC236}">
                <a16:creationId xmlns:a16="http://schemas.microsoft.com/office/drawing/2014/main" id="{E987666A-51B0-43A7-A258-90720095E8C7}"/>
              </a:ext>
            </a:extLst>
          </p:cNvPr>
          <p:cNvSpPr txBox="1">
            <a:spLocks/>
          </p:cNvSpPr>
          <p:nvPr/>
        </p:nvSpPr>
        <p:spPr>
          <a:xfrm>
            <a:off x="6454338" y="141402"/>
            <a:ext cx="2085842" cy="409232"/>
          </a:xfrm>
          <a:prstGeom prst="rect">
            <a:avLst/>
          </a:prstGeom>
        </p:spPr>
        <p:txBody>
          <a:bodyPr vert="horz" lIns="91440" tIns="91440" rIns="91440" bIns="91440" rtlCol="0">
            <a:noAutofit/>
          </a:bodyPr>
          <a:lstStyle>
            <a:lvl1pPr marL="171450" indent="-171450" algn="l" defTabSz="685800" rtl="0" eaLnBrk="1" latinLnBrk="0" hangingPunct="1">
              <a:lnSpc>
                <a:spcPct val="120000"/>
              </a:lnSpc>
              <a:spcBef>
                <a:spcPts val="750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5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1pPr>
            <a:lvl2pPr marL="5143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35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2pPr>
            <a:lvl3pPr marL="8572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3pPr>
            <a:lvl4pPr marL="12001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1050" kern="1200" cap="none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4pPr>
            <a:lvl5pPr marL="15430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5pPr>
            <a:lvl6pPr marL="18859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6pPr>
            <a:lvl7pPr marL="22288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900" kern="120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7pPr>
            <a:lvl8pPr marL="25717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9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8pPr>
            <a:lvl9pPr marL="2914650" indent="-171450" algn="l" defTabSz="685800" rtl="0" eaLnBrk="1" latinLnBrk="0" hangingPunct="1">
              <a:lnSpc>
                <a:spcPct val="120000"/>
              </a:lnSpc>
              <a:spcBef>
                <a:spcPts val="375"/>
              </a:spcBef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  <a:defRPr sz="900" kern="1200" baseline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914400">
              <a:spcBef>
                <a:spcPts val="1000"/>
              </a:spcBef>
              <a:buNone/>
            </a:pPr>
            <a:r>
              <a:rPr lang="en-US" sz="1600" b="1" dirty="0">
                <a:solidFill>
                  <a:schemeClr val="accent1"/>
                </a:solidFill>
              </a:rPr>
              <a:t>19th Century</a:t>
            </a:r>
          </a:p>
        </p:txBody>
      </p:sp>
    </p:spTree>
    <p:extLst>
      <p:ext uri="{BB962C8B-B14F-4D97-AF65-F5344CB8AC3E}">
        <p14:creationId xmlns:p14="http://schemas.microsoft.com/office/powerpoint/2010/main" val="30462723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51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54" name="Picture 53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Connector 57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2646406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60" name="Rectangle 59">
            <a:extLst>
              <a:ext uri="{FF2B5EF4-FFF2-40B4-BE49-F238E27FC236}">
                <a16:creationId xmlns:a16="http://schemas.microsoft.com/office/drawing/2014/main" id="{9AB26DBC-1F7F-4AC0-A88C-69712701E6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2" name="Rectangle 61">
            <a:extLst>
              <a:ext uri="{FF2B5EF4-FFF2-40B4-BE49-F238E27FC236}">
                <a16:creationId xmlns:a16="http://schemas.microsoft.com/office/drawing/2014/main" id="{6F099884-7695-4976-8EBD-ECB5AF0535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B93031-67B3-4B18-907F-DFE983655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05107" y="1101348"/>
            <a:ext cx="2144126" cy="1404914"/>
          </a:xfrm>
        </p:spPr>
        <p:txBody>
          <a:bodyPr vert="horz" lIns="91440" tIns="45720" rIns="91440" bIns="0" rtlCol="0" anchor="b">
            <a:normAutofit/>
          </a:bodyPr>
          <a:lstStyle/>
          <a:p>
            <a:pPr algn="ctr" defTabSz="914400"/>
            <a:r>
              <a:rPr lang="en-US" sz="2500" dirty="0"/>
              <a:t>Anscombe’s Quartet</a:t>
            </a:r>
          </a:p>
        </p:txBody>
      </p:sp>
      <p:grpSp>
        <p:nvGrpSpPr>
          <p:cNvPr id="64" name="Group 63">
            <a:extLst>
              <a:ext uri="{FF2B5EF4-FFF2-40B4-BE49-F238E27FC236}">
                <a16:creationId xmlns:a16="http://schemas.microsoft.com/office/drawing/2014/main" id="{32F6B6B9-C579-41A6-A7D1-A7AB4AA6D23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4177" y="361628"/>
            <a:ext cx="5670087" cy="3861826"/>
            <a:chOff x="632237" y="482171"/>
            <a:chExt cx="7560115" cy="5149101"/>
          </a:xfrm>
        </p:grpSpPr>
        <p:sp>
          <p:nvSpPr>
            <p:cNvPr id="65" name="Rectangle 64">
              <a:extLst>
                <a:ext uri="{FF2B5EF4-FFF2-40B4-BE49-F238E27FC236}">
                  <a16:creationId xmlns:a16="http://schemas.microsoft.com/office/drawing/2014/main" id="{DC0B55B5-5A26-423B-ACDC-B151A280A1D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632237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6" name="Rectangle 65">
              <a:extLst>
                <a:ext uri="{FF2B5EF4-FFF2-40B4-BE49-F238E27FC236}">
                  <a16:creationId xmlns:a16="http://schemas.microsoft.com/office/drawing/2014/main" id="{8AD2DF8D-6B65-43EB-86A8-9DB52572A03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945296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68" name="Rectangle 67">
            <a:extLst>
              <a:ext uri="{FF2B5EF4-FFF2-40B4-BE49-F238E27FC236}">
                <a16:creationId xmlns:a16="http://schemas.microsoft.com/office/drawing/2014/main" id="{74163961-0280-48BA-BC84-97E03B00995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31540" y="732824"/>
            <a:ext cx="4949104" cy="3102154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Chart, line chart, scatter chart&#10;&#10;Description automatically generated">
            <a:extLst>
              <a:ext uri="{FF2B5EF4-FFF2-40B4-BE49-F238E27FC236}">
                <a16:creationId xmlns:a16="http://schemas.microsoft.com/office/drawing/2014/main" id="{CFF41CE4-39C9-4522-BA95-99209F60CEC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/>
        </p:blipFill>
        <p:spPr>
          <a:xfrm>
            <a:off x="1223447" y="837258"/>
            <a:ext cx="4172127" cy="2899629"/>
          </a:xfrm>
          <a:prstGeom prst="rect">
            <a:avLst/>
          </a:prstGeom>
        </p:spPr>
      </p:pic>
      <p:cxnSp>
        <p:nvCxnSpPr>
          <p:cNvPr id="70" name="Straight Connector 69">
            <a:extLst>
              <a:ext uri="{FF2B5EF4-FFF2-40B4-BE49-F238E27FC236}">
                <a16:creationId xmlns:a16="http://schemas.microsoft.com/office/drawing/2014/main" id="{BFAC20BB-5902-4D8F-9A2A-E4B516EF39D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510720" y="2644872"/>
            <a:ext cx="2133318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72" name="Picture 71">
            <a:extLst>
              <a:ext uri="{FF2B5EF4-FFF2-40B4-BE49-F238E27FC236}">
                <a16:creationId xmlns:a16="http://schemas.microsoft.com/office/drawing/2014/main" id="{FC7852F8-6371-4D0E-ADF1-AD67B8FD8F9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74" name="Straight Connector 73">
            <a:extLst>
              <a:ext uri="{FF2B5EF4-FFF2-40B4-BE49-F238E27FC236}">
                <a16:creationId xmlns:a16="http://schemas.microsoft.com/office/drawing/2014/main" id="{60356817-A471-4572-AE96-579F6D6BFD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37026136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2646406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3D242EE-126B-4C00-9CE0-2E9C5699E7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475" y="1106226"/>
            <a:ext cx="2117940" cy="1401570"/>
          </a:xfrm>
        </p:spPr>
        <p:txBody>
          <a:bodyPr vert="horz" lIns="91440" tIns="45720" rIns="91440" bIns="0" rtlCol="0" anchor="b">
            <a:normAutofit/>
          </a:bodyPr>
          <a:lstStyle/>
          <a:p>
            <a:pPr algn="ctr" defTabSz="914400">
              <a:lnSpc>
                <a:spcPts val="2700"/>
              </a:lnSpc>
            </a:pPr>
            <a:r>
              <a:rPr lang="en-US" sz="2100" dirty="0"/>
              <a:t>Preattentive Attributes</a:t>
            </a:r>
          </a:p>
        </p:txBody>
      </p: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4475" y="2646407"/>
            <a:ext cx="211794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84541" y="361628"/>
            <a:ext cx="5670087" cy="3861826"/>
            <a:chOff x="3979389" y="482171"/>
            <a:chExt cx="7560115" cy="5149101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9" name="Rectangle 28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1615" y="733473"/>
            <a:ext cx="4961686" cy="3101505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diagram&#10;&#10;Description automatically generated">
            <a:extLst>
              <a:ext uri="{FF2B5EF4-FFF2-40B4-BE49-F238E27FC236}">
                <a16:creationId xmlns:a16="http://schemas.microsoft.com/office/drawing/2014/main" id="{20A97823-08F6-4669-891C-53934A47377B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>
            <a:fillRect/>
          </a:stretch>
        </p:blipFill>
        <p:spPr>
          <a:xfrm>
            <a:off x="3463780" y="1003001"/>
            <a:ext cx="4712189" cy="2568142"/>
          </a:xfrm>
          <a:prstGeom prst="rect">
            <a:avLst/>
          </a:prstGeom>
        </p:spPr>
      </p:pic>
      <p:pic>
        <p:nvPicPr>
          <p:cNvPr id="31" name="Picture 30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Rectangle 74">
            <a:extLst>
              <a:ext uri="{FF2B5EF4-FFF2-40B4-BE49-F238E27FC236}">
                <a16:creationId xmlns:a16="http://schemas.microsoft.com/office/drawing/2014/main" id="{CDDE5CDF-1512-4CDA-B956-23D223F8DE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77" name="Picture 76">
            <a:extLst>
              <a:ext uri="{FF2B5EF4-FFF2-40B4-BE49-F238E27FC236}">
                <a16:creationId xmlns:a16="http://schemas.microsoft.com/office/drawing/2014/main" id="{B029D7D8-5A6B-4C76-94C8-15798C6C5AD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79" name="Straight Connector 78">
            <a:extLst>
              <a:ext uri="{FF2B5EF4-FFF2-40B4-BE49-F238E27FC236}">
                <a16:creationId xmlns:a16="http://schemas.microsoft.com/office/drawing/2014/main" id="{A5C9319C-E20D-4884-952F-60B6A58C3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81" name="Rectangle 80">
            <a:extLst>
              <a:ext uri="{FF2B5EF4-FFF2-40B4-BE49-F238E27FC236}">
                <a16:creationId xmlns:a16="http://schemas.microsoft.com/office/drawing/2014/main" id="{F1176DA6-4BBF-42A4-9C94-E6613CCD6B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99AAB0AE-172B-4FB4-80C2-86CD6B8242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solidFill>
            <a:schemeClr val="bg1"/>
          </a:solidFill>
          <a:ln w="22225">
            <a:solidFill>
              <a:srgbClr val="F5B01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68524575-D9FF-4E9D-BAD4-95A0FA2B805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4"/>
          <a:stretch/>
        </p:blipFill>
        <p:spPr>
          <a:xfrm>
            <a:off x="1556658" y="547190"/>
            <a:ext cx="6281080" cy="41782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5055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Rectangle 71">
            <a:extLst>
              <a:ext uri="{FF2B5EF4-FFF2-40B4-BE49-F238E27FC236}">
                <a16:creationId xmlns:a16="http://schemas.microsoft.com/office/drawing/2014/main" id="{0CABCAE3-64FC-4149-819F-2C18128241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10" name="Picture 73">
            <a:extLst>
              <a:ext uri="{FF2B5EF4-FFF2-40B4-BE49-F238E27FC236}">
                <a16:creationId xmlns:a16="http://schemas.microsoft.com/office/drawing/2014/main" id="{012FDCFE-9AD2-4D8A-8CBF-B3AA37EBF6D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3"/>
          </a:xfrm>
          <a:prstGeom prst="rect">
            <a:avLst/>
          </a:prstGeom>
        </p:spPr>
      </p:pic>
      <p:cxnSp>
        <p:nvCxnSpPr>
          <p:cNvPr id="111" name="Straight Connector 75">
            <a:extLst>
              <a:ext uri="{FF2B5EF4-FFF2-40B4-BE49-F238E27FC236}">
                <a16:creationId xmlns:a16="http://schemas.microsoft.com/office/drawing/2014/main" id="{FBD463FC-4CA8-4FF4-85A3-AF9F4B98D21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10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2" name="Straight Connector 77">
            <a:extLst>
              <a:ext uri="{FF2B5EF4-FFF2-40B4-BE49-F238E27FC236}">
                <a16:creationId xmlns:a16="http://schemas.microsoft.com/office/drawing/2014/main" id="{BECF35C3-8B44-4F4B-BD25-4C01823DB2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2646407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13" name="Rectangle 79">
            <a:extLst>
              <a:ext uri="{FF2B5EF4-FFF2-40B4-BE49-F238E27FC236}">
                <a16:creationId xmlns:a16="http://schemas.microsoft.com/office/drawing/2014/main" id="{2FA7AD0A-1871-4DF8-9235-F49D0513B9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US" sz="1350" kern="1200">
              <a:solidFill>
                <a:prstClr val="white"/>
              </a:solidFill>
              <a:latin typeface="Gill Sans MT"/>
            </a:endParaRPr>
          </a:p>
        </p:txBody>
      </p:sp>
      <p:sp>
        <p:nvSpPr>
          <p:cNvPr id="114" name="Rectangle 81">
            <a:extLst>
              <a:ext uri="{FF2B5EF4-FFF2-40B4-BE49-F238E27FC236}">
                <a16:creationId xmlns:a16="http://schemas.microsoft.com/office/drawing/2014/main" id="{36B04CFB-FAE5-47DD-9B3E-4E9BA7A89C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6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US" sz="1350" kern="1200">
              <a:solidFill>
                <a:prstClr val="white"/>
              </a:solidFill>
              <a:latin typeface="Gill Sans MT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57A77FB-7D7B-4CE5-BC29-0B19E0D18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476" y="1106227"/>
            <a:ext cx="2117939" cy="1401570"/>
          </a:xfrm>
        </p:spPr>
        <p:txBody>
          <a:bodyPr vert="horz" lIns="68580" tIns="34290" rIns="68580" bIns="0" rtlCol="0" anchor="b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defTabSz="685800">
              <a:lnSpc>
                <a:spcPct val="90000"/>
              </a:lnSpc>
              <a:spcBef>
                <a:spcPct val="0"/>
              </a:spcBef>
            </a:pPr>
            <a:r>
              <a:rPr lang="en-US" sz="2700" cap="all">
                <a:solidFill>
                  <a:schemeClr val="tx1"/>
                </a:solidFill>
                <a:latin typeface="+mj-lt"/>
                <a:ea typeface="+mj-ea"/>
                <a:cs typeface="+mj-cs"/>
              </a:rPr>
              <a:t>Python Libraries</a:t>
            </a:r>
          </a:p>
        </p:txBody>
      </p:sp>
      <p:cxnSp>
        <p:nvCxnSpPr>
          <p:cNvPr id="115" name="Straight Connector 83">
            <a:extLst>
              <a:ext uri="{FF2B5EF4-FFF2-40B4-BE49-F238E27FC236}">
                <a16:creationId xmlns:a16="http://schemas.microsoft.com/office/drawing/2014/main" id="{EE68D41B-9286-479F-9AB7-678C8E348D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4476" y="2646407"/>
            <a:ext cx="211793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116" name="Group 85">
            <a:extLst>
              <a:ext uri="{FF2B5EF4-FFF2-40B4-BE49-F238E27FC236}">
                <a16:creationId xmlns:a16="http://schemas.microsoft.com/office/drawing/2014/main" id="{E8ACF89C-CFC3-4D68-B3C4-2BEFB7BBE5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84542" y="361629"/>
            <a:ext cx="5670086" cy="3861826"/>
            <a:chOff x="3979389" y="482171"/>
            <a:chExt cx="7560115" cy="5149101"/>
          </a:xfrm>
        </p:grpSpPr>
        <p:sp>
          <p:nvSpPr>
            <p:cNvPr id="87" name="Rectangle 86">
              <a:extLst>
                <a:ext uri="{FF2B5EF4-FFF2-40B4-BE49-F238E27FC236}">
                  <a16:creationId xmlns:a16="http://schemas.microsoft.com/office/drawing/2014/main" id="{3B770B7D-3C5C-4682-8DF0-20783592F3B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3979389" y="482171"/>
              <a:ext cx="7560115" cy="5149101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42900">
                <a:buClrTx/>
              </a:pPr>
              <a:endParaRPr lang="en-US" sz="1350" kern="1200">
                <a:solidFill>
                  <a:prstClr val="white"/>
                </a:solidFill>
                <a:latin typeface="Gill Sans MT"/>
              </a:endParaRPr>
            </a:p>
          </p:txBody>
        </p:sp>
        <p:sp>
          <p:nvSpPr>
            <p:cNvPr id="88" name="Rectangle 87">
              <a:extLst>
                <a:ext uri="{FF2B5EF4-FFF2-40B4-BE49-F238E27FC236}">
                  <a16:creationId xmlns:a16="http://schemas.microsoft.com/office/drawing/2014/main" id="{A6893E11-7EC1-4EB6-A2A8-0B693F8FE57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4292448" y="812507"/>
              <a:ext cx="6928279" cy="4466452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 defTabSz="342900">
                <a:buClrTx/>
              </a:pPr>
              <a:endParaRPr lang="en-US" sz="1350" kern="1200">
                <a:solidFill>
                  <a:prstClr val="white"/>
                </a:solidFill>
                <a:latin typeface="Gill Sans MT"/>
              </a:endParaRPr>
            </a:p>
          </p:txBody>
        </p:sp>
      </p:grpSp>
      <p:sp>
        <p:nvSpPr>
          <p:cNvPr id="117" name="Rectangle 89">
            <a:extLst>
              <a:ext uri="{FF2B5EF4-FFF2-40B4-BE49-F238E27FC236}">
                <a16:creationId xmlns:a16="http://schemas.microsoft.com/office/drawing/2014/main" id="{622F7FD7-8884-4FD5-95AB-0B5C6033AD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341615" y="733474"/>
            <a:ext cx="4961687" cy="3101504"/>
          </a:xfrm>
          <a:prstGeom prst="rect">
            <a:avLst/>
          </a:prstGeom>
          <a:solidFill>
            <a:schemeClr val="bg1"/>
          </a:solidFill>
          <a:ln w="6350">
            <a:solidFill>
              <a:schemeClr val="bg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342900">
              <a:buClrTx/>
            </a:pPr>
            <a:endParaRPr lang="en-US" sz="1350" kern="1200">
              <a:solidFill>
                <a:prstClr val="white"/>
              </a:solidFill>
              <a:latin typeface="Gill Sans MT"/>
            </a:endParaRP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161888C-C5EB-4F47-BE87-4ED00BA908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748713" y="837259"/>
            <a:ext cx="4142326" cy="2899629"/>
          </a:xfrm>
          <a:prstGeom prst="rect">
            <a:avLst/>
          </a:prstGeom>
        </p:spPr>
      </p:pic>
      <p:pic>
        <p:nvPicPr>
          <p:cNvPr id="118" name="Picture 91">
            <a:extLst>
              <a:ext uri="{FF2B5EF4-FFF2-40B4-BE49-F238E27FC236}">
                <a16:creationId xmlns:a16="http://schemas.microsoft.com/office/drawing/2014/main" id="{16EFE474-4FE0-4E8F-8F09-5ED2C9E76A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3"/>
          </a:xfrm>
          <a:prstGeom prst="rect">
            <a:avLst/>
          </a:prstGeom>
        </p:spPr>
      </p:pic>
      <p:cxnSp>
        <p:nvCxnSpPr>
          <p:cNvPr id="119" name="Straight Connector 93">
            <a:extLst>
              <a:ext uri="{FF2B5EF4-FFF2-40B4-BE49-F238E27FC236}">
                <a16:creationId xmlns:a16="http://schemas.microsoft.com/office/drawing/2014/main" id="{CF8B8C81-54DC-4AF5-B682-3A2C70A6B5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10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06531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Rectangle 78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8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81" name="Picture 80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83" name="Straight Connector 82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5" name="Straight Connector 84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2646406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87" name="Rectangle 86">
            <a:extLst>
              <a:ext uri="{FF2B5EF4-FFF2-40B4-BE49-F238E27FC236}">
                <a16:creationId xmlns:a16="http://schemas.microsoft.com/office/drawing/2014/main" id="{60D1173B-FBCA-4F2A-AB78-7DB51EC957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42900"/>
            <a:endParaRPr lang="en-US" kern="1200"/>
          </a:p>
        </p:txBody>
      </p:sp>
      <p:sp>
        <p:nvSpPr>
          <p:cNvPr id="89" name="Rectangle 88">
            <a:extLst>
              <a:ext uri="{FF2B5EF4-FFF2-40B4-BE49-F238E27FC236}">
                <a16:creationId xmlns:a16="http://schemas.microsoft.com/office/drawing/2014/main" id="{0B08DCF8-02FA-4015-A96A-7F8A89EBCC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8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342900"/>
            <a:endParaRPr lang="en-US" kern="1200"/>
          </a:p>
        </p:txBody>
      </p:sp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xfrm>
            <a:off x="4327554" y="723577"/>
            <a:ext cx="3724824" cy="1782687"/>
          </a:xfrm>
          <a:prstGeom prst="rect">
            <a:avLst/>
          </a:prstGeom>
        </p:spPr>
        <p:txBody>
          <a:bodyPr spcFirstLastPara="1" vert="horz" wrap="square" lIns="91440" tIns="45720" rIns="91440" bIns="0" rtlCol="0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914378">
              <a:spcBef>
                <a:spcPct val="0"/>
              </a:spcBef>
            </a:pPr>
            <a:r>
              <a:rPr lang="en-US" sz="3150" dirty="0">
                <a:solidFill>
                  <a:schemeClr val="tx1"/>
                </a:solidFill>
                <a:latin typeface="+mj-lt"/>
              </a:rPr>
              <a:t>Getting Started </a:t>
            </a:r>
            <a:br>
              <a:rPr lang="en-US" sz="3150" dirty="0">
                <a:solidFill>
                  <a:schemeClr val="tx1"/>
                </a:solidFill>
                <a:latin typeface="+mj-lt"/>
              </a:rPr>
            </a:br>
            <a:r>
              <a:rPr lang="en-US" sz="3150" dirty="0">
                <a:solidFill>
                  <a:schemeClr val="tx1"/>
                </a:solidFill>
                <a:latin typeface="+mj-lt"/>
              </a:rPr>
              <a:t>with Matplotlib</a:t>
            </a:r>
          </a:p>
        </p:txBody>
      </p:sp>
      <p:sp>
        <p:nvSpPr>
          <p:cNvPr id="73" name="Google Shape;73;p13"/>
          <p:cNvSpPr txBox="1">
            <a:spLocks noGrp="1"/>
          </p:cNvSpPr>
          <p:nvPr>
            <p:ph type="subTitle" idx="1"/>
          </p:nvPr>
        </p:nvSpPr>
        <p:spPr>
          <a:xfrm>
            <a:off x="4327555" y="2771628"/>
            <a:ext cx="3729047" cy="1209516"/>
          </a:xfrm>
          <a:prstGeom prst="rect">
            <a:avLst/>
          </a:prstGeom>
        </p:spPr>
        <p:txBody>
          <a:bodyPr spcFirstLastPara="1" vert="horz" wrap="square" lIns="91440" tIns="91440" rIns="91440" bIns="91440" rtlCol="0" anchor="t" anchorCtr="0">
            <a:normAutofit fontScale="62500" lnSpcReduction="20000"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137160" indent="-137160" defTabSz="914378">
              <a:lnSpc>
                <a:spcPts val="1725"/>
              </a:lnSpc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</a:rPr>
              <a:t>The most widely used Python plotting library</a:t>
            </a:r>
          </a:p>
          <a:p>
            <a:pPr marL="137160" indent="-137160" defTabSz="914378">
              <a:lnSpc>
                <a:spcPts val="1725"/>
              </a:lnSpc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</a:rPr>
              <a:t>Serves as the basis for many other visualization libraries</a:t>
            </a:r>
          </a:p>
          <a:p>
            <a:pPr marL="137160" indent="-137160" defTabSz="914378">
              <a:lnSpc>
                <a:spcPts val="1725"/>
              </a:lnSpc>
              <a:spcAft>
                <a:spcPts val="300"/>
              </a:spcAft>
              <a:buSzPct val="100000"/>
              <a:buFont typeface="Arial" panose="020B0604020202020204" pitchFamily="34" charset="0"/>
              <a:buChar char="•"/>
            </a:pPr>
            <a:r>
              <a:rPr lang="en-US" sz="2200" dirty="0">
                <a:latin typeface="+mn-lt"/>
              </a:rPr>
              <a:t>Produces high-quality publication-ready plots</a:t>
            </a:r>
          </a:p>
        </p:txBody>
      </p:sp>
      <p:grpSp>
        <p:nvGrpSpPr>
          <p:cNvPr id="91" name="Group 90">
            <a:extLst>
              <a:ext uri="{FF2B5EF4-FFF2-40B4-BE49-F238E27FC236}">
                <a16:creationId xmlns:a16="http://schemas.microsoft.com/office/drawing/2014/main" id="{72EFD7EB-F887-4187-BD35-2F6584E9E0D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4179" y="361629"/>
            <a:ext cx="3481313" cy="3861826"/>
            <a:chOff x="7463259" y="583365"/>
            <a:chExt cx="4641750" cy="5181928"/>
          </a:xfrm>
        </p:grpSpPr>
        <p:sp>
          <p:nvSpPr>
            <p:cNvPr id="92" name="Rectangle 91">
              <a:extLst>
                <a:ext uri="{FF2B5EF4-FFF2-40B4-BE49-F238E27FC236}">
                  <a16:creationId xmlns:a16="http://schemas.microsoft.com/office/drawing/2014/main" id="{D802ABCE-86EF-458C-B776-FBEE5B3ED7F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464175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 defTabSz="342900"/>
              <a:endParaRPr lang="en-US" kern="1200"/>
            </a:p>
          </p:txBody>
        </p:sp>
        <p:sp>
          <p:nvSpPr>
            <p:cNvPr id="93" name="Rectangle 92">
              <a:extLst>
                <a:ext uri="{FF2B5EF4-FFF2-40B4-BE49-F238E27FC236}">
                  <a16:creationId xmlns:a16="http://schemas.microsoft.com/office/drawing/2014/main" id="{CF257E23-BAFF-4E5A-9DCD-5EB001A2300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4001651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>
              <a:def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</a:defPPr>
              <a:lvl1pPr marR="0" lvl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1pPr>
              <a:lvl2pPr marR="0" lvl="1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2pPr>
              <a:lvl3pPr marR="0" lvl="2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3pPr>
              <a:lvl4pPr marR="0" lvl="3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4pPr>
              <a:lvl5pPr marR="0" lvl="4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5pPr>
              <a:lvl6pPr marR="0" lvl="5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6pPr>
              <a:lvl7pPr marR="0" lvl="6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7pPr>
              <a:lvl8pPr marR="0" lvl="7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8pPr>
              <a:lvl9pPr marR="0" lvl="8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Font typeface="Arial"/>
                <a:defRPr sz="1867" b="0" i="0" u="none" strike="noStrike" cap="non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defRPr>
              </a:lvl9pPr>
            </a:lstStyle>
            <a:p>
              <a:pPr algn="ctr" defTabSz="342900"/>
              <a:endParaRPr lang="en-US" kern="1200"/>
            </a:p>
          </p:txBody>
        </p:sp>
      </p:grpSp>
      <p:pic>
        <p:nvPicPr>
          <p:cNvPr id="74" name="Google Shape;74;p13"/>
          <p:cNvPicPr preferRelativeResize="0"/>
          <p:nvPr/>
        </p:nvPicPr>
        <p:blipFill rotWithShape="1">
          <a:blip r:embed="rId4"/>
          <a:srcRect l="6890" r="6890"/>
          <a:stretch/>
        </p:blipFill>
        <p:spPr>
          <a:xfrm>
            <a:off x="953418" y="837259"/>
            <a:ext cx="2521606" cy="2899629"/>
          </a:xfrm>
          <a:prstGeom prst="rect">
            <a:avLst/>
          </a:prstGeom>
          <a:noFill/>
        </p:spPr>
      </p:pic>
      <p:cxnSp>
        <p:nvCxnSpPr>
          <p:cNvPr id="95" name="Straight Connector 94">
            <a:extLst>
              <a:ext uri="{FF2B5EF4-FFF2-40B4-BE49-F238E27FC236}">
                <a16:creationId xmlns:a16="http://schemas.microsoft.com/office/drawing/2014/main" id="{480890EC-EC50-46D3-879E-63EDF4D06C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27555" y="2644872"/>
            <a:ext cx="371962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pic>
        <p:nvPicPr>
          <p:cNvPr id="97" name="Picture 96">
            <a:extLst>
              <a:ext uri="{FF2B5EF4-FFF2-40B4-BE49-F238E27FC236}">
                <a16:creationId xmlns:a16="http://schemas.microsoft.com/office/drawing/2014/main" id="{971F6991-E635-48F8-9309-D5A5C1ECBF2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99" name="Straight Connector 98">
            <a:extLst>
              <a:ext uri="{FF2B5EF4-FFF2-40B4-BE49-F238E27FC236}">
                <a16:creationId xmlns:a16="http://schemas.microsoft.com/office/drawing/2014/main" id="{3ACF2F98-1DF0-4594-9502-F2B79E7957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2124293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Rectangle 161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81" name="Picture 163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183" name="Straight Connector 165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4" name="Straight Connector 167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0422" y="1385316"/>
            <a:ext cx="720564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85" name="Rectangle 169">
            <a:extLst>
              <a:ext uri="{FF2B5EF4-FFF2-40B4-BE49-F238E27FC236}">
                <a16:creationId xmlns:a16="http://schemas.microsoft.com/office/drawing/2014/main" id="{5BB14454-D00C-4958-BB39-F5F9F3ACD4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6" name="Straight Connector 171">
            <a:extLst>
              <a:ext uri="{FF2B5EF4-FFF2-40B4-BE49-F238E27FC236}">
                <a16:creationId xmlns:a16="http://schemas.microsoft.com/office/drawing/2014/main" id="{28A657A7-C4E5-425B-98FA-BB817FF7BF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413521" y="1385316"/>
            <a:ext cx="2640276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72" name="Google Shape;72;p13"/>
          <p:cNvSpPr txBox="1">
            <a:spLocks noGrp="1"/>
          </p:cNvSpPr>
          <p:nvPr>
            <p:ph type="title"/>
          </p:nvPr>
        </p:nvSpPr>
        <p:spPr>
          <a:xfrm>
            <a:off x="5413522" y="603390"/>
            <a:ext cx="2685449" cy="786926"/>
          </a:xfrm>
          <a:prstGeom prst="rect">
            <a:avLst/>
          </a:prstGeom>
        </p:spPr>
        <p:txBody>
          <a:bodyPr spcFirstLastPara="1" vert="horz" lIns="91440" tIns="45720" rIns="91440" bIns="45720" rtlCol="0" anchor="t" anchorCtr="0">
            <a:norm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 defTabSz="914400">
              <a:lnSpc>
                <a:spcPct val="90000"/>
              </a:lnSpc>
              <a:spcBef>
                <a:spcPct val="0"/>
              </a:spcBef>
            </a:pPr>
            <a:r>
              <a:rPr lang="en-US" sz="2000" cap="all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Matplotlib </a:t>
            </a:r>
            <a:br>
              <a:rPr lang="en-US" sz="2000" cap="all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sz="2000" cap="all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Object Hierarchy</a:t>
            </a:r>
          </a:p>
        </p:txBody>
      </p:sp>
      <p:sp>
        <p:nvSpPr>
          <p:cNvPr id="187" name="Rectangle 173">
            <a:extLst>
              <a:ext uri="{FF2B5EF4-FFF2-40B4-BE49-F238E27FC236}">
                <a16:creationId xmlns:a16="http://schemas.microsoft.com/office/drawing/2014/main" id="{A1084370-0E70-4003-9787-3490FCC20E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pSp>
        <p:nvGrpSpPr>
          <p:cNvPr id="176" name="Group 175">
            <a:extLst>
              <a:ext uri="{FF2B5EF4-FFF2-40B4-BE49-F238E27FC236}">
                <a16:creationId xmlns:a16="http://schemas.microsoft.com/office/drawing/2014/main" id="{2B7C66D2-22E8-4E8F-829B-050BFA7C86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4177" y="361628"/>
            <a:ext cx="4578249" cy="3861826"/>
            <a:chOff x="7463259" y="583365"/>
            <a:chExt cx="6104330" cy="5181928"/>
          </a:xfrm>
        </p:grpSpPr>
        <p:sp>
          <p:nvSpPr>
            <p:cNvPr id="177" name="Rectangle 176">
              <a:extLst>
                <a:ext uri="{FF2B5EF4-FFF2-40B4-BE49-F238E27FC236}">
                  <a16:creationId xmlns:a16="http://schemas.microsoft.com/office/drawing/2014/main" id="{F0B78D6F-1F61-4DBB-8F5A-934BB850DD1F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610433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78" name="Rectangle 177">
              <a:extLst>
                <a:ext uri="{FF2B5EF4-FFF2-40B4-BE49-F238E27FC236}">
                  <a16:creationId xmlns:a16="http://schemas.microsoft.com/office/drawing/2014/main" id="{23EA261D-1F8C-4BE5-8586-3C1CC5CE80F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5471354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74" name="Google Shape;74;p13"/>
          <p:cNvPicPr preferRelativeResize="0"/>
          <p:nvPr/>
        </p:nvPicPr>
        <p:blipFill rotWithShape="1">
          <a:blip r:embed="rId4"/>
          <a:srcRect t="12140" r="3" b="12143"/>
          <a:stretch/>
        </p:blipFill>
        <p:spPr>
          <a:xfrm>
            <a:off x="953417" y="837258"/>
            <a:ext cx="3618861" cy="2899629"/>
          </a:xfrm>
          <a:prstGeom prst="rect">
            <a:avLst/>
          </a:prstGeom>
          <a:noFill/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2FE6052B-37CA-46E5-8DC6-7F54457C57ED}"/>
              </a:ext>
            </a:extLst>
          </p:cNvPr>
          <p:cNvSpPr txBox="1"/>
          <p:nvPr/>
        </p:nvSpPr>
        <p:spPr>
          <a:xfrm>
            <a:off x="5296872" y="1511798"/>
            <a:ext cx="3200517" cy="3145107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marL="45720">
              <a:lnSpc>
                <a:spcPct val="110000"/>
              </a:lnSpc>
              <a:spcAft>
                <a:spcPts val="300"/>
              </a:spcAft>
              <a:buClr>
                <a:schemeClr val="accent1"/>
              </a:buClr>
              <a:buSzPct val="100000"/>
            </a:pPr>
            <a:r>
              <a:rPr lang="en-US" sz="15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Figure</a:t>
            </a:r>
          </a:p>
          <a:p>
            <a:pPr marL="228600" indent="-111125">
              <a:lnSpc>
                <a:spcPct val="110000"/>
              </a:lnSpc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The outmost container in the object hierarchy</a:t>
            </a:r>
          </a:p>
          <a:p>
            <a:pPr marL="228600" indent="-111125">
              <a:lnSpc>
                <a:spcPct val="110000"/>
              </a:lnSpc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Can contain zero, one, or multiple Axes objects</a:t>
            </a:r>
          </a:p>
          <a:p>
            <a:pPr marL="274320" indent="-228600">
              <a:lnSpc>
                <a:spcPct val="110000"/>
              </a:lnSpc>
              <a:spcAft>
                <a:spcPts val="3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endParaRPr lang="en-US" sz="1200" kern="120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45720">
              <a:lnSpc>
                <a:spcPct val="110000"/>
              </a:lnSpc>
              <a:spcAft>
                <a:spcPts val="300"/>
              </a:spcAft>
              <a:buClr>
                <a:schemeClr val="accent1"/>
              </a:buClr>
              <a:buSzPct val="100000"/>
            </a:pPr>
            <a:r>
              <a:rPr lang="en-US" sz="1500" b="1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Axes</a:t>
            </a:r>
          </a:p>
          <a:p>
            <a:pPr marL="228600" indent="-111125">
              <a:lnSpc>
                <a:spcPct val="110000"/>
              </a:lnSpc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A single plot or subplot containing an x-axis and y-axis</a:t>
            </a:r>
          </a:p>
          <a:p>
            <a:pPr marL="228600" indent="-111125">
              <a:lnSpc>
                <a:spcPct val="110000"/>
              </a:lnSpc>
              <a:spcAft>
                <a:spcPts val="200"/>
              </a:spcAft>
              <a:buClr>
                <a:schemeClr val="accent1"/>
              </a:buClr>
              <a:buSzPct val="100000"/>
              <a:buFont typeface="Arial" panose="020B0604020202020204" pitchFamily="34" charset="0"/>
              <a:buChar char="•"/>
            </a:pPr>
            <a:r>
              <a:rPr lang="en-US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Don’t confuse it with “axis”, which refers to the x/y axis of a plot</a:t>
            </a:r>
          </a:p>
        </p:txBody>
      </p:sp>
      <p:pic>
        <p:nvPicPr>
          <p:cNvPr id="180" name="Picture 179">
            <a:extLst>
              <a:ext uri="{FF2B5EF4-FFF2-40B4-BE49-F238E27FC236}">
                <a16:creationId xmlns:a16="http://schemas.microsoft.com/office/drawing/2014/main" id="{3635D2BC-4EDA-4A3E-83BF-035608099BD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182" name="Straight Connector 181">
            <a:extLst>
              <a:ext uri="{FF2B5EF4-FFF2-40B4-BE49-F238E27FC236}">
                <a16:creationId xmlns:a16="http://schemas.microsoft.com/office/drawing/2014/main" id="{A3C86EB9-7FA9-42F7-B348-A7FD17436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7556655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4"/>
          <p:cNvSpPr txBox="1">
            <a:spLocks noGrp="1"/>
          </p:cNvSpPr>
          <p:nvPr>
            <p:ph type="title"/>
          </p:nvPr>
        </p:nvSpPr>
        <p:spPr>
          <a:xfrm>
            <a:off x="509550" y="1576275"/>
            <a:ext cx="8124900" cy="1798200"/>
          </a:xfrm>
          <a:prstGeom prst="rect">
            <a:avLst/>
          </a:prstGeom>
        </p:spPr>
        <p:txBody>
          <a:bodyPr spcFirstLastPara="1" vert="horz" wrap="square" lIns="91425" tIns="91425" rIns="91425" bIns="91425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algn="ctr"/>
            <a:r>
              <a:rPr lang="en" sz="3300" b="1" dirty="0">
                <a:solidFill>
                  <a:schemeClr val="bg2"/>
                </a:solidFill>
                <a:latin typeface="+mj-lt"/>
              </a:rPr>
              <a:t>Python Visualization Walkthrough</a:t>
            </a:r>
            <a:endParaRPr sz="2550" dirty="0">
              <a:solidFill>
                <a:schemeClr val="bg2"/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206724739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738F172-08B9-4BA5-B753-7D93472C0B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C900681B-C4FD-40B3-B5BC-C33231614C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EAACD67-2FB5-4530-9B74-8D946F1CE9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3A992E1B-AAEE-4435-8F48-8C88BE5510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4C383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" name="Picture 2" descr="A person sitting in a room&#10;&#10;Description automatically generated">
            <a:extLst>
              <a:ext uri="{FF2B5EF4-FFF2-40B4-BE49-F238E27FC236}">
                <a16:creationId xmlns:a16="http://schemas.microsoft.com/office/drawing/2014/main" id="{8E3EFB95-27C9-4D74-96D1-E7339702784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9179"/>
          <a:stretch/>
        </p:blipFill>
        <p:spPr>
          <a:xfrm>
            <a:off x="482600" y="482600"/>
            <a:ext cx="8178799" cy="4178299"/>
          </a:xfrm>
          <a:prstGeom prst="rect">
            <a:avLst/>
          </a:prstGeom>
        </p:spPr>
      </p:pic>
      <p:sp>
        <p:nvSpPr>
          <p:cNvPr id="16" name="Rectangle 15">
            <a:extLst>
              <a:ext uri="{FF2B5EF4-FFF2-40B4-BE49-F238E27FC236}">
                <a16:creationId xmlns:a16="http://schemas.microsoft.com/office/drawing/2014/main" id="{476C2E52-E592-4F3F-BC13-5BD8518E2EB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57759" y="360045"/>
            <a:ext cx="8428482" cy="4423410"/>
          </a:xfrm>
          <a:prstGeom prst="rect">
            <a:avLst/>
          </a:prstGeom>
          <a:noFill/>
          <a:ln>
            <a:solidFill>
              <a:srgbClr val="FFFF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70363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C9D4B225-18E9-4C5B-94D8-2ABE6D161E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0422" y="1385316"/>
            <a:ext cx="720564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2810100C-B2E3-4BD2-B42B-F78F0239C2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ABDA076A-A426-4BA4-91D7-2194025E1E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314987" y="1385316"/>
            <a:ext cx="373881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2" name="Title 1">
            <a:extLst>
              <a:ext uri="{FF2B5EF4-FFF2-40B4-BE49-F238E27FC236}">
                <a16:creationId xmlns:a16="http://schemas.microsoft.com/office/drawing/2014/main" id="{057A77FB-7D7B-4CE5-BC29-0B19E0D183D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314988" y="603390"/>
            <a:ext cx="3738809" cy="78692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defTabSz="914400"/>
            <a:r>
              <a:rPr lang="en-US" sz="3000" dirty="0"/>
              <a:t>Kristen McIntyre</a:t>
            </a: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06FE94E2-EB97-4BF3-ADFD-1D6ECE62B4E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grpSp>
        <p:nvGrpSpPr>
          <p:cNvPr id="25" name="Group 24">
            <a:extLst>
              <a:ext uri="{FF2B5EF4-FFF2-40B4-BE49-F238E27FC236}">
                <a16:creationId xmlns:a16="http://schemas.microsoft.com/office/drawing/2014/main" id="{E19263DE-9849-4BA8-8990-4AFC76B9539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4178" y="361628"/>
            <a:ext cx="3481313" cy="3861826"/>
            <a:chOff x="7463259" y="583365"/>
            <a:chExt cx="4641750" cy="5181928"/>
          </a:xfrm>
        </p:grpSpPr>
        <p:sp>
          <p:nvSpPr>
            <p:cNvPr id="26" name="Rectangle 25">
              <a:extLst>
                <a:ext uri="{FF2B5EF4-FFF2-40B4-BE49-F238E27FC236}">
                  <a16:creationId xmlns:a16="http://schemas.microsoft.com/office/drawing/2014/main" id="{20925473-E783-403A-8BDE-D1EBDAEDA4C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9" y="583365"/>
              <a:ext cx="4641750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Rectangle 26">
              <a:extLst>
                <a:ext uri="{FF2B5EF4-FFF2-40B4-BE49-F238E27FC236}">
                  <a16:creationId xmlns:a16="http://schemas.microsoft.com/office/drawing/2014/main" id="{EABD99F7-1E3E-4B98-A113-A2DAA96D1181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8" y="915807"/>
              <a:ext cx="4001651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6" name="Picture Placeholder 5" descr="A person smiling for the camera&#10;&#10;Description automatically generated">
            <a:extLst>
              <a:ext uri="{FF2B5EF4-FFF2-40B4-BE49-F238E27FC236}">
                <a16:creationId xmlns:a16="http://schemas.microsoft.com/office/drawing/2014/main" id="{DED595E5-A220-4BFD-B244-4B413C733759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4"/>
          <a:srcRect t="3015" r="3" b="20518"/>
          <a:stretch/>
        </p:blipFill>
        <p:spPr>
          <a:xfrm>
            <a:off x="953417" y="837258"/>
            <a:ext cx="2521606" cy="2899629"/>
          </a:xfrm>
          <a:prstGeom prst="rect">
            <a:avLst/>
          </a:prstGeo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7831717-EB67-4B88-9125-8EE1631E549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314986" y="1511799"/>
            <a:ext cx="4707093" cy="2711652"/>
          </a:xfrm>
        </p:spPr>
        <p:txBody>
          <a:bodyPr vert="horz" lIns="91440" tIns="45720" rIns="91440" bIns="45720" rtlCol="0" anchor="t">
            <a:normAutofit fontScale="92500"/>
          </a:bodyPr>
          <a:lstStyle/>
          <a:p>
            <a:pPr marL="182880" indent="-182880" defTabSz="91440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Machine Learning Engineer, Booz Allen Hamilton</a:t>
            </a:r>
          </a:p>
          <a:p>
            <a:pPr marL="182880" indent="-182880" defTabSz="91440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Poster Committee Chair, Python Software Foundation</a:t>
            </a:r>
          </a:p>
          <a:p>
            <a:pPr marL="182880" indent="-182880" defTabSz="91440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sz="1600" dirty="0"/>
              <a:t>Core Contributor, Yellowbrick</a:t>
            </a:r>
          </a:p>
          <a:p>
            <a:pPr defTabSz="914400">
              <a:spcBef>
                <a:spcPts val="400"/>
              </a:spcBef>
            </a:pPr>
            <a:endParaRPr lang="en-US" sz="1600" dirty="0"/>
          </a:p>
          <a:p>
            <a:pPr defTabSz="914400">
              <a:spcBef>
                <a:spcPts val="400"/>
              </a:spcBef>
            </a:pPr>
            <a:endParaRPr lang="en-US" sz="1600" dirty="0"/>
          </a:p>
          <a:p>
            <a:pPr marL="182880" indent="-182880" defTabSz="91440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Email: </a:t>
            </a:r>
            <a:r>
              <a:rPr lang="en-US" sz="1600" dirty="0">
                <a:solidFill>
                  <a:schemeClr val="accent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kam452@georgetown.edu</a:t>
            </a:r>
            <a:endParaRPr lang="en-US" sz="1600" dirty="0">
              <a:solidFill>
                <a:schemeClr val="accent1"/>
              </a:solidFill>
            </a:endParaRPr>
          </a:p>
          <a:p>
            <a:pPr marL="182880" indent="-182880" defTabSz="91440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LinkedIn: </a:t>
            </a:r>
            <a:r>
              <a:rPr lang="en-US" sz="1600" dirty="0">
                <a:solidFill>
                  <a:schemeClr val="accent1"/>
                </a:solidFill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linkedin.com/in/kristenmcintyre1</a:t>
            </a:r>
            <a:endParaRPr lang="en-US" sz="1600" dirty="0">
              <a:solidFill>
                <a:schemeClr val="accent1"/>
              </a:solidFill>
            </a:endParaRPr>
          </a:p>
          <a:p>
            <a:pPr marL="182880" indent="-182880" defTabSz="91440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GitHub: </a:t>
            </a:r>
            <a:r>
              <a:rPr lang="en-US" sz="1600" dirty="0">
                <a:solidFill>
                  <a:schemeClr val="accent1"/>
                </a:solidFill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https://github.com/Kautumn06</a:t>
            </a:r>
            <a:endParaRPr lang="en-US" sz="1600" dirty="0">
              <a:solidFill>
                <a:schemeClr val="accent1"/>
              </a:solidFill>
            </a:endParaRPr>
          </a:p>
          <a:p>
            <a:pPr marL="182880" indent="-182880" defTabSz="914400">
              <a:lnSpc>
                <a:spcPct val="10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600" dirty="0"/>
              <a:t>Twitter: </a:t>
            </a:r>
            <a:r>
              <a:rPr lang="en-US" sz="1600" dirty="0">
                <a:solidFill>
                  <a:schemeClr val="accent1"/>
                </a:solidFill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https://twitter.com/Kautumn06</a:t>
            </a:r>
            <a:endParaRPr lang="en-US" sz="1600" dirty="0">
              <a:solidFill>
                <a:schemeClr val="accent1"/>
              </a:solidFill>
            </a:endParaRP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463556DA-E50F-49FC-B9C5-16746A93720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C2D4E8CC-A5F3-49D3-A830-647340CFFD8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640446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CCD53-D528-4EA8-A67B-AFDA13848F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2400" dirty="0"/>
              <a:t>Course Logistics</a:t>
            </a:r>
          </a:p>
        </p:txBody>
      </p:sp>
      <p:graphicFrame>
        <p:nvGraphicFramePr>
          <p:cNvPr id="6" name="Content Placeholder 2">
            <a:extLst>
              <a:ext uri="{FF2B5EF4-FFF2-40B4-BE49-F238E27FC236}">
                <a16:creationId xmlns:a16="http://schemas.microsoft.com/office/drawing/2014/main" id="{724E3C17-D661-4FD9-AFE1-5CA5811FCC4D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936275040"/>
              </p:ext>
            </p:extLst>
          </p:nvPr>
        </p:nvGraphicFramePr>
        <p:xfrm>
          <a:off x="3782785" y="599230"/>
          <a:ext cx="4509353" cy="349412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0074950-AF6B-4516-B8FE-3F6109FF2B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83503" y="2507811"/>
            <a:ext cx="2699281" cy="1985608"/>
          </a:xfrm>
        </p:spPr>
        <p:txBody>
          <a:bodyPr>
            <a:normAutofit/>
          </a:bodyPr>
          <a:lstStyle/>
          <a:p>
            <a:pPr marL="182880" indent="-182880">
              <a:lnSpc>
                <a:spcPct val="11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Clone the GitHub repository</a:t>
            </a:r>
          </a:p>
          <a:p>
            <a:pPr marL="182880" indent="-182880">
              <a:lnSpc>
                <a:spcPct val="11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Download files from Canvas</a:t>
            </a:r>
          </a:p>
          <a:p>
            <a:pPr marL="182880" indent="-182880">
              <a:lnSpc>
                <a:spcPct val="11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Install and/or update the necessary Python libraries</a:t>
            </a:r>
          </a:p>
          <a:p>
            <a:pPr marL="182880" indent="-182880">
              <a:lnSpc>
                <a:spcPct val="11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300" dirty="0"/>
              <a:t>Office Hours</a:t>
            </a:r>
          </a:p>
          <a:p>
            <a:pPr marL="525780" lvl="2" indent="-182880">
              <a:lnSpc>
                <a:spcPct val="110000"/>
              </a:lnSpc>
              <a:spcBef>
                <a:spcPts val="0"/>
              </a:spcBef>
              <a:spcAft>
                <a:spcPts val="200"/>
              </a:spcAft>
              <a:buFont typeface="Arial" panose="020B0604020202020204" pitchFamily="34" charset="0"/>
              <a:buChar char="•"/>
            </a:pPr>
            <a:r>
              <a:rPr lang="en-US" sz="1100" dirty="0"/>
              <a:t>Sundays, 3:00 p.m. </a:t>
            </a:r>
            <a:r>
              <a:rPr lang="en-US" sz="1100"/>
              <a:t>– 5:00 </a:t>
            </a:r>
            <a:r>
              <a:rPr lang="en-US" sz="1100" dirty="0"/>
              <a:t>p.m.</a:t>
            </a:r>
          </a:p>
        </p:txBody>
      </p:sp>
    </p:spTree>
    <p:extLst>
      <p:ext uri="{BB962C8B-B14F-4D97-AF65-F5344CB8AC3E}">
        <p14:creationId xmlns:p14="http://schemas.microsoft.com/office/powerpoint/2010/main" val="1069812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0CEB0AA-C653-4C58-8C98-1E9BD1C7D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en-US" dirty="0"/>
              <a:t>Week 1 — Friday Evening (6:30 pm – 7:30 pm)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3D60EBE-4051-4886-959C-44EAFCEBE54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88685" y="1602463"/>
            <a:ext cx="7202456" cy="2634686"/>
          </a:xfrm>
        </p:spPr>
        <p:txBody>
          <a:bodyPr>
            <a:normAutofit/>
          </a:bodyPr>
          <a:lstStyle/>
          <a:p>
            <a:pPr>
              <a:lnSpc>
                <a:spcPts val="1800"/>
              </a:lnSpc>
              <a:spcBef>
                <a:spcPts val="600"/>
              </a:spcBef>
            </a:pPr>
            <a:r>
              <a:rPr lang="en-US" sz="1600" dirty="0"/>
              <a:t>Why data visualization and storytelling are important</a:t>
            </a:r>
          </a:p>
          <a:p>
            <a:pPr>
              <a:lnSpc>
                <a:spcPts val="1800"/>
              </a:lnSpc>
              <a:spcBef>
                <a:spcPts val="600"/>
              </a:spcBef>
            </a:pPr>
            <a:r>
              <a:rPr lang="en-US" sz="1600" dirty="0"/>
              <a:t>Python visualization libraries &amp; other data visualization tools </a:t>
            </a:r>
          </a:p>
          <a:p>
            <a:pPr>
              <a:lnSpc>
                <a:spcPts val="1800"/>
              </a:lnSpc>
              <a:spcBef>
                <a:spcPts val="600"/>
              </a:spcBef>
            </a:pPr>
            <a:r>
              <a:rPr lang="en-US" sz="1600" dirty="0"/>
              <a:t>Importance of matplotlib and the differences between its two main interfaces</a:t>
            </a:r>
          </a:p>
        </p:txBody>
      </p:sp>
    </p:spTree>
    <p:extLst>
      <p:ext uri="{BB962C8B-B14F-4D97-AF65-F5344CB8AC3E}">
        <p14:creationId xmlns:p14="http://schemas.microsoft.com/office/powerpoint/2010/main" val="394950057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33">
            <a:extLst>
              <a:ext uri="{FF2B5EF4-FFF2-40B4-BE49-F238E27FC236}">
                <a16:creationId xmlns:a16="http://schemas.microsoft.com/office/drawing/2014/main" id="{23522FE7-5A29-4EF6-B1EF-2CA55748A7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6" name="Picture 35">
            <a:extLst>
              <a:ext uri="{FF2B5EF4-FFF2-40B4-BE49-F238E27FC236}">
                <a16:creationId xmlns:a16="http://schemas.microsoft.com/office/drawing/2014/main" id="{C2192E09-EBC7-416C-B887-DFF915D7F43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2924498D-E084-44BE-A196-CFCE3556435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4C12901-9FCC-461E-A64A-89B4791235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090422" y="1385316"/>
            <a:ext cx="7205641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FD6EDB49-211E-499D-9A08-6C5FF3D060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Rectangle 43">
            <a:extLst>
              <a:ext uri="{FF2B5EF4-FFF2-40B4-BE49-F238E27FC236}">
                <a16:creationId xmlns:a16="http://schemas.microsoft.com/office/drawing/2014/main" id="{38F9F37E-D3CF-4F3D-96C2-25307819DF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46" name="Rectangle 45">
            <a:extLst>
              <a:ext uri="{FF2B5EF4-FFF2-40B4-BE49-F238E27FC236}">
                <a16:creationId xmlns:a16="http://schemas.microsoft.com/office/drawing/2014/main" id="{C5FFF17D-767C-40E7-8C89-962F1F54BCD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2498" y="478881"/>
            <a:ext cx="8179004" cy="3632579"/>
          </a:xfrm>
          <a:prstGeom prst="rect">
            <a:avLst/>
          </a:prstGeom>
          <a:gradFill>
            <a:gsLst>
              <a:gs pos="0">
                <a:srgbClr val="000001"/>
              </a:gs>
              <a:gs pos="100000">
                <a:srgbClr val="191919"/>
              </a:gs>
            </a:gsLst>
          </a:gradFill>
          <a:ln w="76200" cmpd="sng">
            <a:noFill/>
            <a:miter lim="800000"/>
          </a:ln>
          <a:effectLst>
            <a:outerShdw blurRad="127000" dist="228600" dir="4740000" sx="98000" sy="98000" algn="tl" rotWithShape="0">
              <a:srgbClr val="000000">
                <a:alpha val="34000"/>
              </a:srgbClr>
            </a:outerShdw>
          </a:effectLst>
          <a:scene3d>
            <a:camera prst="orthographicFront"/>
            <a:lightRig rig="threePt" dir="t"/>
          </a:scene3d>
          <a:sp3d>
            <a:bevelT w="152400" h="50800" prst="softRound"/>
          </a:sp3d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47">
            <a:extLst>
              <a:ext uri="{FF2B5EF4-FFF2-40B4-BE49-F238E27FC236}">
                <a16:creationId xmlns:a16="http://schemas.microsoft.com/office/drawing/2014/main" id="{E69F39E1-619D-4D9E-8823-8BD8CC3206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2653" y="649250"/>
            <a:ext cx="7838694" cy="3291840"/>
          </a:xfrm>
          <a:prstGeom prst="rect">
            <a:avLst/>
          </a:prstGeom>
          <a:ln w="50800" cmpd="sng">
            <a:solidFill>
              <a:srgbClr val="191919"/>
            </a:solidFill>
            <a:miter lim="800000"/>
          </a:ln>
          <a:effectLst>
            <a:innerShdw blurRad="63500" dist="88900" dir="14100000">
              <a:srgbClr val="000000">
                <a:alpha val="30000"/>
              </a:srgbClr>
            </a:innerShdw>
          </a:effectLst>
          <a:scene3d>
            <a:camera prst="orthographicFront"/>
            <a:lightRig rig="threePt" dir="t"/>
          </a:scene3d>
          <a:sp3d>
            <a:bevelT prst="relaxedInset"/>
          </a:sp3d>
        </p:spPr>
        <p:style>
          <a:lnRef idx="1">
            <a:schemeClr val="accent1"/>
          </a:lnRef>
          <a:fillRef idx="1003">
            <a:schemeClr val="l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0" name="Rectangle 49">
            <a:extLst>
              <a:ext uri="{FF2B5EF4-FFF2-40B4-BE49-F238E27FC236}">
                <a16:creationId xmlns:a16="http://schemas.microsoft.com/office/drawing/2014/main" id="{C8C53F47-DF50-454F-A5A6-6B969748D97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76097" y="772694"/>
            <a:ext cx="7591806" cy="3044952"/>
          </a:xfrm>
          <a:prstGeom prst="rect">
            <a:avLst/>
          </a:prstGeom>
          <a:noFill/>
          <a:ln>
            <a:solidFill>
              <a:srgbClr val="45454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1BACD2D-F636-478F-9771-2E427FAC1D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88684" y="921733"/>
            <a:ext cx="7054418" cy="53618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 defTabSz="914400">
              <a:spcBef>
                <a:spcPct val="0"/>
              </a:spcBef>
            </a:pPr>
            <a:r>
              <a:rPr lang="en-US" sz="2800" b="0" i="0" kern="1200" cap="all" dirty="0"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rPr>
              <a:t>What is Data Visualization?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24FA573-62DB-433E-B9C4-6456E576A7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88456" y="1442008"/>
            <a:ext cx="6635369" cy="2375638"/>
          </a:xfrm>
        </p:spPr>
        <p:txBody>
          <a:bodyPr vert="horz" lIns="91440" tIns="45720" rIns="91440" bIns="45720" rtlCol="0" anchor="t">
            <a:noAutofit/>
          </a:bodyPr>
          <a:lstStyle/>
          <a:p>
            <a:pPr marL="0" indent="0" algn="ctr" defTabSz="914400">
              <a:buSzPct val="100000"/>
              <a:buNone/>
            </a:pPr>
            <a:r>
              <a:rPr lang="en-US" i="1" dirty="0">
                <a:solidFill>
                  <a:schemeClr val="tx2"/>
                </a:solidFill>
              </a:rPr>
              <a:t>“Graphics should not simplify messages. They should clarify them, highlight trends, uncover patterns, and reveal realities not visible before.”  — Alberto Cairo</a:t>
            </a:r>
            <a:endParaRPr lang="en-US" dirty="0">
              <a:solidFill>
                <a:schemeClr val="tx2"/>
              </a:solidFill>
            </a:endParaRPr>
          </a:p>
          <a:p>
            <a:pPr marL="0" indent="0" defTabSz="914400">
              <a:buSzPct val="100000"/>
              <a:buNone/>
            </a:pPr>
            <a:r>
              <a:rPr lang="en-US" dirty="0">
                <a:solidFill>
                  <a:schemeClr val="tx2"/>
                </a:solidFill>
              </a:rPr>
              <a:t>Explanatory Visualization</a:t>
            </a:r>
          </a:p>
          <a:p>
            <a:pPr marL="228600" indent="-228600" defTabSz="914400"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Data visualizations that tell a story and are designed for your audience</a:t>
            </a:r>
          </a:p>
          <a:p>
            <a:pPr marL="228600" indent="-228600" defTabSz="914400"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Is done at the end of the project or analysis</a:t>
            </a:r>
          </a:p>
          <a:p>
            <a:pPr marL="0" indent="0" defTabSz="914400">
              <a:buSzPct val="100000"/>
              <a:buNone/>
            </a:pPr>
            <a:endParaRPr lang="en-US" dirty="0">
              <a:solidFill>
                <a:schemeClr val="tx2"/>
              </a:solidFill>
            </a:endParaRPr>
          </a:p>
          <a:p>
            <a:pPr marL="0" indent="0" defTabSz="914400">
              <a:buSzPct val="100000"/>
              <a:buNone/>
            </a:pPr>
            <a:r>
              <a:rPr lang="en-US" dirty="0">
                <a:solidFill>
                  <a:schemeClr val="tx2"/>
                </a:solidFill>
              </a:rPr>
              <a:t>Exploratory Data Analysis (EDA)</a:t>
            </a:r>
          </a:p>
          <a:p>
            <a:pPr marL="0" indent="-228600" defTabSz="914400"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Main type of data visualization</a:t>
            </a:r>
          </a:p>
          <a:p>
            <a:pPr marL="0" indent="-228600" defTabSz="914400"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Should begin as soon as you receive your raw data</a:t>
            </a:r>
          </a:p>
          <a:p>
            <a:pPr marL="0" indent="-228600" defTabSz="914400">
              <a:buSzPct val="100000"/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tx2"/>
                </a:solidFill>
              </a:rPr>
              <a:t>Human visual analysis can uncover patterns and pitfalls that would be otherwise missed</a:t>
            </a:r>
          </a:p>
        </p:txBody>
      </p:sp>
      <p:pic>
        <p:nvPicPr>
          <p:cNvPr id="52" name="Picture 51">
            <a:extLst>
              <a:ext uri="{FF2B5EF4-FFF2-40B4-BE49-F238E27FC236}">
                <a16:creationId xmlns:a16="http://schemas.microsoft.com/office/drawing/2014/main" id="{6A26901A-BC62-4A3A-A07A-65E1F3DDDE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80037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50000" t="50000" r="50000" b="5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8" name="Rectangle 7">
            <a:extLst>
              <a:ext uri="{FF2B5EF4-FFF2-40B4-BE49-F238E27FC236}">
                <a16:creationId xmlns:a16="http://schemas.microsoft.com/office/drawing/2014/main" id="{08E7A6F0-5CD3-481E-B0F2-E7F99FE675B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11290DF-4975-4FCD-8B8D-BBC86B83666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DB93031-67B3-4B18-907F-DFE983655B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5459" y="853671"/>
            <a:ext cx="2845263" cy="2894075"/>
          </a:xfrm>
        </p:spPr>
        <p:txBody>
          <a:bodyPr anchor="ctr">
            <a:normAutofit/>
          </a:bodyPr>
          <a:lstStyle/>
          <a:p>
            <a:pPr algn="ctr">
              <a:lnSpc>
                <a:spcPts val="36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700" dirty="0"/>
              <a:t>A Brief History of Data Visualization</a:t>
            </a:r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357CA18A-A333-4DCB-842B-76827D2ECB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3825015" y="478725"/>
            <a:ext cx="4807204" cy="3643968"/>
            <a:chOff x="7807230" y="2012810"/>
            <a:chExt cx="3251252" cy="3459865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E785FC3-CE7B-46F8-8C7A-EBBF001EDB1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5069D9A-30C7-4159-880C-DD2BDC51009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16" name="Rectangle 15">
            <a:extLst>
              <a:ext uri="{FF2B5EF4-FFF2-40B4-BE49-F238E27FC236}">
                <a16:creationId xmlns:a16="http://schemas.microsoft.com/office/drawing/2014/main" id="{D9FE1511-6E1B-4F0E-8FF0-958527181C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064918" y="730227"/>
            <a:ext cx="4327398" cy="3140964"/>
          </a:xfrm>
          <a:prstGeom prst="rect">
            <a:avLst/>
          </a:prstGeom>
          <a:solidFill>
            <a:srgbClr val="FFFFFF"/>
          </a:solidFill>
          <a:ln w="6350">
            <a:solidFill>
              <a:srgbClr val="DFDBD5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6" descr="A picture containing object, oven, monitor, sitting&#10;&#10;Description automatically generated">
            <a:extLst>
              <a:ext uri="{FF2B5EF4-FFF2-40B4-BE49-F238E27FC236}">
                <a16:creationId xmlns:a16="http://schemas.microsoft.com/office/drawing/2014/main" id="{9D4C4F9A-D2A2-46DE-A092-F0875B3F88B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187825" y="1233949"/>
            <a:ext cx="4081463" cy="2134265"/>
          </a:xfr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025CEF6D-5E98-4B5C-A10F-7459C1EEF1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5C73161-1E4E-4E6A-91B2-E885CF8FFBA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60997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Rectangle 20">
            <a:extLst>
              <a:ext uri="{FF2B5EF4-FFF2-40B4-BE49-F238E27FC236}">
                <a16:creationId xmlns:a16="http://schemas.microsoft.com/office/drawing/2014/main" id="{E02DA677-C58A-4FCE-A9A0-E66A42EBD9A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9D85B319-9C30-4D92-B664-CA444ECD79B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D7573C1E-3785-43C9-A262-1DA9DF97F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548C4394-BE4E-4302-AF74-4781C6C66E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2646406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ECCF1120-F05D-4C71-AB45-0BF5A4BC6C8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ectangle 30">
            <a:extLst>
              <a:ext uri="{FF2B5EF4-FFF2-40B4-BE49-F238E27FC236}">
                <a16:creationId xmlns:a16="http://schemas.microsoft.com/office/drawing/2014/main" id="{CB103CE5-4C2E-4B11-B583-5C29D554018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55EC60B-7A01-4B1E-A3A2-B4C3A1D1890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896251" y="601723"/>
            <a:ext cx="4156127" cy="1906073"/>
          </a:xfrm>
        </p:spPr>
        <p:txBody>
          <a:bodyPr vert="horz" lIns="91440" tIns="45720" rIns="91440" bIns="0" rtlCol="0" anchor="b">
            <a:normAutofit/>
          </a:bodyPr>
          <a:lstStyle/>
          <a:p>
            <a:pPr defTabSz="914400"/>
            <a:r>
              <a:rPr lang="en-US" sz="3500" dirty="0"/>
              <a:t>William Playfair (1759–1823)</a:t>
            </a:r>
          </a:p>
        </p:txBody>
      </p:sp>
      <p:grpSp>
        <p:nvGrpSpPr>
          <p:cNvPr id="33" name="Group 32">
            <a:extLst>
              <a:ext uri="{FF2B5EF4-FFF2-40B4-BE49-F238E27FC236}">
                <a16:creationId xmlns:a16="http://schemas.microsoft.com/office/drawing/2014/main" id="{E0F9DFB4-2728-463F-9978-7578B480554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87062" y="358390"/>
            <a:ext cx="2946426" cy="1424549"/>
            <a:chOff x="7807230" y="2012810"/>
            <a:chExt cx="3251252" cy="3459865"/>
          </a:xfrm>
        </p:grpSpPr>
        <p:sp>
          <p:nvSpPr>
            <p:cNvPr id="34" name="Rectangle 33">
              <a:extLst>
                <a:ext uri="{FF2B5EF4-FFF2-40B4-BE49-F238E27FC236}">
                  <a16:creationId xmlns:a16="http://schemas.microsoft.com/office/drawing/2014/main" id="{22250CDA-75A5-41F0-B7A1-2D9B65F786A0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0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5" name="Rectangle 34">
              <a:extLst>
                <a:ext uri="{FF2B5EF4-FFF2-40B4-BE49-F238E27FC236}">
                  <a16:creationId xmlns:a16="http://schemas.microsoft.com/office/drawing/2014/main" id="{D7C6E154-A8FC-4E28-81C8-A6A025BD4822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208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grpSp>
        <p:nvGrpSpPr>
          <p:cNvPr id="37" name="Group 36">
            <a:extLst>
              <a:ext uri="{FF2B5EF4-FFF2-40B4-BE49-F238E27FC236}">
                <a16:creationId xmlns:a16="http://schemas.microsoft.com/office/drawing/2014/main" id="{71BCDF9F-67A0-436F-B8E4-6247681181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79631" y="1906738"/>
            <a:ext cx="2946425" cy="2306234"/>
            <a:chOff x="7807230" y="2012810"/>
            <a:chExt cx="3251252" cy="3459865"/>
          </a:xfrm>
        </p:grpSpPr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D7CBC182-263E-4D64-AF73-7EF89ACDA10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0" y="2012810"/>
              <a:ext cx="3251252" cy="3459865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1905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>
              <a:extLst>
                <a:ext uri="{FF2B5EF4-FFF2-40B4-BE49-F238E27FC236}">
                  <a16:creationId xmlns:a16="http://schemas.microsoft.com/office/drawing/2014/main" id="{728DEDBD-8935-43C0-888B-940ACA1422A3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807231" y="2026142"/>
              <a:ext cx="3251250" cy="3440203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762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w="38100" h="38100"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D7DF8816-BFDC-42DD-BD13-D0607E8867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3895094" y="2644872"/>
            <a:ext cx="4152089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62FA908A-2F51-4EE8-AFCC-3C85590A4A4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47817" y="502507"/>
            <a:ext cx="2085842" cy="513442"/>
          </a:xfrm>
        </p:spPr>
        <p:txBody>
          <a:bodyPr vert="horz" lIns="91440" tIns="91440" rIns="91440" bIns="91440" rtlCol="0">
            <a:normAutofit/>
          </a:bodyPr>
          <a:lstStyle/>
          <a:p>
            <a:pPr algn="r" defTabSz="914400">
              <a:lnSpc>
                <a:spcPct val="120000"/>
              </a:lnSpc>
              <a:spcBef>
                <a:spcPts val="1000"/>
              </a:spcBef>
            </a:pPr>
            <a:r>
              <a:rPr lang="en-US" b="1" cap="none" dirty="0"/>
              <a:t>18th–19th Century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F6CDABB3-7EF1-417D-912B-971839C812C4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5069" r="5" b="5450"/>
          <a:stretch/>
        </p:blipFill>
        <p:spPr>
          <a:xfrm>
            <a:off x="606644" y="478143"/>
            <a:ext cx="2695468" cy="1183721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75F0301B-D782-4592-A3F3-EC019EE8B9F8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5"/>
          <a:srcRect l="3297" r="1372" b="5"/>
          <a:stretch/>
        </p:blipFill>
        <p:spPr>
          <a:xfrm>
            <a:off x="606643" y="2030182"/>
            <a:ext cx="2693669" cy="2055524"/>
          </a:xfrm>
          <a:prstGeom prst="rect">
            <a:avLst/>
          </a:prstGeom>
        </p:spPr>
      </p:pic>
      <p:pic>
        <p:nvPicPr>
          <p:cNvPr id="43" name="Picture 42">
            <a:extLst>
              <a:ext uri="{FF2B5EF4-FFF2-40B4-BE49-F238E27FC236}">
                <a16:creationId xmlns:a16="http://schemas.microsoft.com/office/drawing/2014/main" id="{0AB0AC90-DF64-4C75-8E39-CBB818C526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EEE47826-F253-42A8-B802-A9CE9B4AEF5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13B8209F-960F-4990-9122-EF6FD6D4DDA1}"/>
              </a:ext>
            </a:extLst>
          </p:cNvPr>
          <p:cNvSpPr txBox="1"/>
          <p:nvPr/>
        </p:nvSpPr>
        <p:spPr>
          <a:xfrm>
            <a:off x="3820470" y="2761368"/>
            <a:ext cx="4716887" cy="11798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Scottish engineer and political economist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Founder of graphical methods of statistics</a:t>
            </a:r>
          </a:p>
          <a:p>
            <a:pPr marL="285750" indent="-285750">
              <a:spcAft>
                <a:spcPts val="400"/>
              </a:spcAft>
              <a:buFont typeface="Arial" panose="020B0604020202020204" pitchFamily="34" charset="0"/>
              <a:buChar char="•"/>
            </a:pPr>
            <a:r>
              <a:rPr lang="en-US" sz="1600" dirty="0">
                <a:latin typeface="+mn-lt"/>
              </a:rPr>
              <a:t>Created the time-series line graph, bar chart, and pie chart.</a:t>
            </a:r>
          </a:p>
        </p:txBody>
      </p:sp>
      <p:sp>
        <p:nvSpPr>
          <p:cNvPr id="16" name="Rectangle 7">
            <a:extLst>
              <a:ext uri="{FF2B5EF4-FFF2-40B4-BE49-F238E27FC236}">
                <a16:creationId xmlns:a16="http://schemas.microsoft.com/office/drawing/2014/main" id="{85A1E9EE-E75F-4E2F-85A8-DAE2A4BD39FF}"/>
              </a:ext>
            </a:extLst>
          </p:cNvPr>
          <p:cNvSpPr>
            <a:spLocks/>
          </p:cNvSpPr>
          <p:nvPr/>
        </p:nvSpPr>
        <p:spPr bwMode="auto">
          <a:xfrm>
            <a:off x="5376164" y="4313583"/>
            <a:ext cx="3191369" cy="22679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 xmlns="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xmlns="" w="12700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 anchor="ctr"/>
          <a:lstStyle/>
          <a:p>
            <a:pPr defTabSz="685800">
              <a:spcAft>
                <a:spcPts val="600"/>
              </a:spcAft>
            </a:pPr>
            <a:r>
              <a:rPr lang="en-US" sz="600">
                <a:solidFill>
                  <a:srgbClr val="4D4D4D"/>
                </a:solidFill>
                <a:latin typeface="Arial" charset="0"/>
              </a:rPr>
              <a:t>Images used under the Wikipedia Creative Commons license.  </a:t>
            </a:r>
            <a:r>
              <a:rPr lang="en-US" sz="600" i="1" u="sng">
                <a:solidFill>
                  <a:srgbClr val="4D4D4D"/>
                </a:solidFill>
                <a:latin typeface="Arial" charset="0"/>
                <a:hlinkClick r:id="rId6"/>
              </a:rPr>
              <a:t>http://www.wikipedia.com</a:t>
            </a:r>
            <a:endParaRPr lang="en-US" sz="600" i="1" u="sng">
              <a:solidFill>
                <a:srgbClr val="4D4D4D"/>
              </a:solidFill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390340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 rotWithShape="1">
          <a:gsLst>
            <a:gs pos="0">
              <a:schemeClr val="bg2">
                <a:tint val="94000"/>
                <a:satMod val="80000"/>
                <a:lumMod val="106000"/>
              </a:schemeClr>
            </a:gs>
            <a:gs pos="100000">
              <a:schemeClr val="bg2">
                <a:shade val="80000"/>
              </a:schemeClr>
            </a:gs>
          </a:gsLst>
          <a:path path="circle">
            <a:fillToRect l="43000" r="43000" b="100000"/>
          </a:path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Rectangle 32">
            <a:extLst>
              <a:ext uri="{FF2B5EF4-FFF2-40B4-BE49-F238E27FC236}">
                <a16:creationId xmlns:a16="http://schemas.microsoft.com/office/drawing/2014/main" id="{1CE580D1-F917-4567-AFB4-99AA9B52AD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pic>
        <p:nvPicPr>
          <p:cNvPr id="35" name="Picture 34">
            <a:extLst>
              <a:ext uri="{FF2B5EF4-FFF2-40B4-BE49-F238E27FC236}">
                <a16:creationId xmlns:a16="http://schemas.microsoft.com/office/drawing/2014/main" id="{1F5620B8-A2D8-4568-B566-F0453A0D916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1C7D2BA4-4B7A-4596-8BCC-5CF7154238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4977F1E1-2B6F-4BB6-899F-67D8764D83C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1813335" y="2646406"/>
            <a:ext cx="6477804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sp useBgFill="1">
        <p:nvSpPr>
          <p:cNvPr id="41" name="Rectangle 40">
            <a:extLst>
              <a:ext uri="{FF2B5EF4-FFF2-40B4-BE49-F238E27FC236}">
                <a16:creationId xmlns:a16="http://schemas.microsoft.com/office/drawing/2014/main" id="{EC17D08F-2133-44A9-B28C-CB29928FA8D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0"/>
            <a:ext cx="9143771" cy="51435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Rectangle 42">
            <a:extLst>
              <a:ext uri="{FF2B5EF4-FFF2-40B4-BE49-F238E27FC236}">
                <a16:creationId xmlns:a16="http://schemas.microsoft.com/office/drawing/2014/main" id="{0CC36881-E309-4C41-8B5B-203AADC15F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514607"/>
            <a:ext cx="9144000" cy="3079455"/>
          </a:xfrm>
          <a:prstGeom prst="rect">
            <a:avLst/>
          </a:prstGeom>
          <a:gradFill flip="none" rotWithShape="1">
            <a:gsLst>
              <a:gs pos="0">
                <a:schemeClr val="bg2">
                  <a:alpha val="0"/>
                </a:schemeClr>
              </a:gs>
              <a:gs pos="100000">
                <a:schemeClr val="bg2"/>
              </a:gs>
            </a:gsLst>
            <a:lin ang="54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68EE7D7B-6D53-4B6E-9F5B-8E611D0E88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4475" y="1106226"/>
            <a:ext cx="2117940" cy="1401570"/>
          </a:xfrm>
        </p:spPr>
        <p:txBody>
          <a:bodyPr vert="horz" lIns="91440" tIns="45720" rIns="91440" bIns="0" rtlCol="0" anchor="b">
            <a:normAutofit/>
          </a:bodyPr>
          <a:lstStyle/>
          <a:p>
            <a:pPr defTabSz="914400">
              <a:spcBef>
                <a:spcPct val="0"/>
              </a:spcBef>
            </a:pPr>
            <a:r>
              <a:rPr lang="en-US" sz="2300" dirty="0">
                <a:solidFill>
                  <a:schemeClr val="tx1"/>
                </a:solidFill>
              </a:rPr>
              <a:t>John Snow’s</a:t>
            </a:r>
            <a:br>
              <a:rPr lang="en-US" sz="2300" dirty="0">
                <a:solidFill>
                  <a:schemeClr val="tx1"/>
                </a:solidFill>
              </a:rPr>
            </a:br>
            <a:r>
              <a:rPr lang="en-US" sz="2300" dirty="0">
                <a:solidFill>
                  <a:schemeClr val="tx1"/>
                </a:solidFill>
              </a:rPr>
              <a:t>Cholera Map (1854)</a:t>
            </a:r>
          </a:p>
        </p:txBody>
      </p: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84F2C6A8-7D46-49EA-860B-0F0B020843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4475" y="2646407"/>
            <a:ext cx="2117940" cy="0"/>
          </a:xfrm>
          <a:prstGeom prst="line">
            <a:avLst/>
          </a:prstGeom>
          <a:ln w="31750"/>
        </p:spPr>
        <p:style>
          <a:lnRef idx="3">
            <a:schemeClr val="accent1"/>
          </a:lnRef>
          <a:fillRef idx="0">
            <a:schemeClr val="accent1"/>
          </a:fillRef>
          <a:effectRef idx="2">
            <a:schemeClr val="accent1"/>
          </a:effectRef>
          <a:fontRef idx="minor">
            <a:schemeClr val="tx1"/>
          </a:fontRef>
        </p:style>
      </p:cxnSp>
      <p:grpSp>
        <p:nvGrpSpPr>
          <p:cNvPr id="47" name="Group 46">
            <a:extLst>
              <a:ext uri="{FF2B5EF4-FFF2-40B4-BE49-F238E27FC236}">
                <a16:creationId xmlns:a16="http://schemas.microsoft.com/office/drawing/2014/main" id="{AED92372-F778-4E96-9E90-4E63BAF3CAD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2984541" y="361628"/>
            <a:ext cx="5670087" cy="3861826"/>
            <a:chOff x="7463258" y="583365"/>
            <a:chExt cx="7560115" cy="5181928"/>
          </a:xfrm>
        </p:grpSpPr>
        <p:sp>
          <p:nvSpPr>
            <p:cNvPr id="48" name="Rectangle 47">
              <a:extLst>
                <a:ext uri="{FF2B5EF4-FFF2-40B4-BE49-F238E27FC236}">
                  <a16:creationId xmlns:a16="http://schemas.microsoft.com/office/drawing/2014/main" id="{EB4EC089-8B60-43F4-9BF5-1F0B0E398E2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463258" y="583365"/>
              <a:ext cx="7560115" cy="5181928"/>
            </a:xfrm>
            <a:prstGeom prst="rect">
              <a:avLst/>
            </a:prstGeom>
            <a:gradFill>
              <a:gsLst>
                <a:gs pos="0">
                  <a:srgbClr val="000001"/>
                </a:gs>
                <a:gs pos="100000">
                  <a:srgbClr val="191919"/>
                </a:gs>
              </a:gsLst>
            </a:gradFill>
            <a:ln w="76200" cmpd="sng">
              <a:noFill/>
              <a:miter lim="800000"/>
            </a:ln>
            <a:effectLst>
              <a:outerShdw blurRad="127000" dist="228600" dir="4740000" sx="98000" sy="98000" algn="tl" rotWithShape="0">
                <a:srgbClr val="000000">
                  <a:alpha val="34000"/>
                </a:srgbClr>
              </a:outerShdw>
            </a:effectLst>
            <a:scene3d>
              <a:camera prst="orthographicFront"/>
              <a:lightRig rig="threePt" dir="t"/>
            </a:scene3d>
            <a:sp3d>
              <a:bevelT w="152400" h="50800" prst="softRound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Rectangle 48">
              <a:extLst>
                <a:ext uri="{FF2B5EF4-FFF2-40B4-BE49-F238E27FC236}">
                  <a16:creationId xmlns:a16="http://schemas.microsoft.com/office/drawing/2014/main" id="{1C0BAC91-1725-4E5A-92CE-F5A2EB0661A8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7776317" y="915807"/>
              <a:ext cx="6928279" cy="4494927"/>
            </a:xfrm>
            <a:prstGeom prst="rect">
              <a:avLst/>
            </a:prstGeom>
            <a:gradFill>
              <a:gsLst>
                <a:gs pos="0">
                  <a:srgbClr val="DADADA"/>
                </a:gs>
                <a:gs pos="100000">
                  <a:srgbClr val="FFFFFE"/>
                </a:gs>
              </a:gsLst>
              <a:lin ang="16200000" scaled="0"/>
            </a:gradFill>
            <a:ln w="50800" cmpd="sng">
              <a:solidFill>
                <a:srgbClr val="191919"/>
              </a:solidFill>
              <a:miter lim="800000"/>
            </a:ln>
            <a:effectLst>
              <a:innerShdw blurRad="63500" dist="88900" dir="14100000">
                <a:srgbClr val="000000">
                  <a:alpha val="30000"/>
                </a:srgbClr>
              </a:innerShdw>
            </a:effectLst>
            <a:scene3d>
              <a:camera prst="orthographicFront"/>
              <a:lightRig rig="threePt" dir="t"/>
            </a:scene3d>
            <a:sp3d>
              <a:bevelT prst="relaxedInset"/>
            </a:sp3d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4" name="Picture 3" descr="A close up of a piece of paper&#10;&#10;Description automatically generated">
            <a:extLst>
              <a:ext uri="{FF2B5EF4-FFF2-40B4-BE49-F238E27FC236}">
                <a16:creationId xmlns:a16="http://schemas.microsoft.com/office/drawing/2014/main" id="{548D3BCC-01CC-422A-A490-E1C6E7501C6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2595" r="-4" b="21057"/>
          <a:stretch/>
        </p:blipFill>
        <p:spPr>
          <a:xfrm>
            <a:off x="3463780" y="837258"/>
            <a:ext cx="4712189" cy="2899629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4B61EBEC-D0CA-456C-98A6-EDA1AC9FB0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38" b="-1538"/>
          <a:stretch/>
        </p:blipFill>
        <p:spPr bwMode="black">
          <a:xfrm>
            <a:off x="0" y="4594860"/>
            <a:ext cx="9144000" cy="557212"/>
          </a:xfrm>
          <a:prstGeom prst="rect">
            <a:avLst/>
          </a:prstGeom>
        </p:spPr>
      </p:pic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18A71EB-D327-4458-85FB-26336B2BA0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4596309"/>
            <a:ext cx="9144000" cy="0"/>
          </a:xfrm>
          <a:prstGeom prst="line">
            <a:avLst/>
          </a:prstGeom>
          <a:ln w="12700">
            <a:solidFill>
              <a:srgbClr val="000001">
                <a:alpha val="20000"/>
              </a:srgb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843102753"/>
      </p:ext>
    </p:extLst>
  </p:cSld>
  <p:clrMapOvr>
    <a:masterClrMapping/>
  </p:clrMapOvr>
</p:sld>
</file>

<file path=ppt/theme/theme1.xml><?xml version="1.0" encoding="utf-8"?>
<a:theme xmlns:a="http://schemas.openxmlformats.org/drawingml/2006/main" name="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Custom 2">
      <a:majorFont>
        <a:latin typeface="Gill Sans MT"/>
        <a:ea typeface=""/>
        <a:cs typeface=""/>
      </a:majorFont>
      <a:minorFont>
        <a:latin typeface="Gill Sans MT"/>
        <a:ea typeface=""/>
        <a:cs typeface="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2.xml><?xml version="1.0" encoding="utf-8"?>
<a:theme xmlns:a="http://schemas.openxmlformats.org/drawingml/2006/main" name="1_Gallery">
  <a:themeElements>
    <a:clrScheme name="Gallery">
      <a:dk1>
        <a:sysClr val="windowText" lastClr="000000"/>
      </a:dk1>
      <a:lt1>
        <a:sysClr val="window" lastClr="FFFFFF"/>
      </a:lt1>
      <a:dk2>
        <a:srgbClr val="454545"/>
      </a:dk2>
      <a:lt2>
        <a:srgbClr val="DFDBD5"/>
      </a:lt2>
      <a:accent1>
        <a:srgbClr val="B71E42"/>
      </a:accent1>
      <a:accent2>
        <a:srgbClr val="DE478E"/>
      </a:accent2>
      <a:accent3>
        <a:srgbClr val="BC72F0"/>
      </a:accent3>
      <a:accent4>
        <a:srgbClr val="795FAF"/>
      </a:accent4>
      <a:accent5>
        <a:srgbClr val="586EA6"/>
      </a:accent5>
      <a:accent6>
        <a:srgbClr val="6892A0"/>
      </a:accent6>
      <a:hlink>
        <a:srgbClr val="FA2B5C"/>
      </a:hlink>
      <a:folHlink>
        <a:srgbClr val="BC658E"/>
      </a:folHlink>
    </a:clrScheme>
    <a:fontScheme name="Custom 2">
      <a:majorFont>
        <a:latin typeface="Gill Sans MT"/>
        <a:ea typeface=""/>
        <a:cs typeface=""/>
      </a:majorFont>
      <a:minorFont>
        <a:latin typeface="Gill Sans MT"/>
        <a:ea typeface=""/>
        <a:cs typeface=""/>
      </a:minorFont>
    </a:fontScheme>
    <a:fmtScheme name="Gallery">
      <a:fillStyleLst>
        <a:solidFill>
          <a:schemeClr val="phClr"/>
        </a:solidFill>
        <a:gradFill rotWithShape="1">
          <a:gsLst>
            <a:gs pos="0">
              <a:schemeClr val="phClr">
                <a:tint val="54000"/>
                <a:alpha val="100000"/>
                <a:satMod val="105000"/>
                <a:lumMod val="110000"/>
              </a:schemeClr>
            </a:gs>
            <a:gs pos="100000">
              <a:schemeClr val="phClr">
                <a:tint val="78000"/>
                <a:alpha val="92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satMod val="110000"/>
                <a:lumMod val="104000"/>
              </a:schemeClr>
            </a:gs>
            <a:gs pos="69000">
              <a:schemeClr val="phClr">
                <a:shade val="88000"/>
                <a:satMod val="130000"/>
                <a:lumMod val="92000"/>
              </a:schemeClr>
            </a:gs>
            <a:gs pos="100000">
              <a:schemeClr val="phClr">
                <a:shade val="78000"/>
                <a:satMod val="130000"/>
                <a:lumMod val="92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0800" dist="50800" dir="5400000" sx="96000" sy="96000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080000"/>
            </a:lightRig>
          </a:scene3d>
          <a:sp3d>
            <a:bevelT w="38100" h="12700" prst="softRound"/>
          </a:sp3d>
        </a:effectStyle>
      </a:effectStyleLst>
      <a:bgFillStyleLst>
        <a:solidFill>
          <a:schemeClr val="phClr"/>
        </a:solidFill>
        <a:solidFill>
          <a:schemeClr val="phClr"/>
        </a:solidFill>
        <a:gradFill rotWithShape="1">
          <a:gsLst>
            <a:gs pos="0">
              <a:schemeClr val="phClr">
                <a:tint val="94000"/>
                <a:satMod val="80000"/>
                <a:lumMod val="106000"/>
              </a:schemeClr>
            </a:gs>
            <a:gs pos="100000">
              <a:schemeClr val="phClr">
                <a:shade val="8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Gallery" id="{BBFCD31E-59A1-489D-B089-A3EAD7CAE12E}" vid="{F5E91637-A7B6-4E27-B710-77DA7014EE1E}"/>
    </a:ext>
  </a:extLst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4018</TotalTime>
  <Words>653</Words>
  <Application>Microsoft Office PowerPoint</Application>
  <PresentationFormat>On-screen Show (16:9)</PresentationFormat>
  <Paragraphs>79</Paragraphs>
  <Slides>17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Calibri</vt:lpstr>
      <vt:lpstr>Ubuntu Mono</vt:lpstr>
      <vt:lpstr>Arial</vt:lpstr>
      <vt:lpstr>Gill Sans MT</vt:lpstr>
      <vt:lpstr>Gallery</vt:lpstr>
      <vt:lpstr>1_Gallery</vt:lpstr>
      <vt:lpstr>Data Visualization</vt:lpstr>
      <vt:lpstr>PowerPoint Presentation</vt:lpstr>
      <vt:lpstr>Kristen McIntyre</vt:lpstr>
      <vt:lpstr>Course Logistics</vt:lpstr>
      <vt:lpstr>Week 1 — Friday Evening (6:30 pm – 7:30 pm)</vt:lpstr>
      <vt:lpstr>What is Data Visualization?</vt:lpstr>
      <vt:lpstr>A Brief History of Data Visualization</vt:lpstr>
      <vt:lpstr>William Playfair (1759–1823)</vt:lpstr>
      <vt:lpstr>John Snow’s Cholera Map (1854)</vt:lpstr>
      <vt:lpstr>PowerPoint Presentation</vt:lpstr>
      <vt:lpstr>Anscombe’s Quartet</vt:lpstr>
      <vt:lpstr>Preattentive Attributes</vt:lpstr>
      <vt:lpstr>PowerPoint Presentation</vt:lpstr>
      <vt:lpstr>Python Libraries</vt:lpstr>
      <vt:lpstr>Getting Started  with Matplotlib</vt:lpstr>
      <vt:lpstr>Matplotlib  Object Hierarchy</vt:lpstr>
      <vt:lpstr>Python Visualization Walkthrough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Data Visualization</dc:title>
  <dc:creator>Kristen McIntyre</dc:creator>
  <cp:lastModifiedBy>Kristen McIntyre</cp:lastModifiedBy>
  <cp:revision>64</cp:revision>
  <dcterms:created xsi:type="dcterms:W3CDTF">2020-10-30T19:06:27Z</dcterms:created>
  <dcterms:modified xsi:type="dcterms:W3CDTF">2021-07-30T20:30:54Z</dcterms:modified>
</cp:coreProperties>
</file>

<file path=docProps/thumbnail.jpeg>
</file>